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93482" r:id="rId3"/>
    <p:sldMasterId id="2147493480" r:id="rId4"/>
    <p:sldMasterId id="2147493455" r:id="rId5"/>
    <p:sldMasterId id="2147493521" r:id="rId6"/>
  </p:sldMasterIdLst>
  <p:notesMasterIdLst>
    <p:notesMasterId r:id="rId37"/>
  </p:notesMasterIdLst>
  <p:handoutMasterIdLst>
    <p:handoutMasterId r:id="rId38"/>
  </p:handoutMasterIdLst>
  <p:sldIdLst>
    <p:sldId id="451" r:id="rId7"/>
    <p:sldId id="459" r:id="rId8"/>
    <p:sldId id="452" r:id="rId9"/>
    <p:sldId id="453" r:id="rId10"/>
    <p:sldId id="498" r:id="rId11"/>
    <p:sldId id="499" r:id="rId12"/>
    <p:sldId id="463" r:id="rId13"/>
    <p:sldId id="464" r:id="rId14"/>
    <p:sldId id="460" r:id="rId15"/>
    <p:sldId id="484" r:id="rId16"/>
    <p:sldId id="485" r:id="rId17"/>
    <p:sldId id="497" r:id="rId18"/>
    <p:sldId id="503" r:id="rId19"/>
    <p:sldId id="500" r:id="rId20"/>
    <p:sldId id="501" r:id="rId21"/>
    <p:sldId id="502" r:id="rId22"/>
    <p:sldId id="454" r:id="rId23"/>
    <p:sldId id="483" r:id="rId24"/>
    <p:sldId id="486" r:id="rId25"/>
    <p:sldId id="487" r:id="rId26"/>
    <p:sldId id="488" r:id="rId27"/>
    <p:sldId id="489" r:id="rId28"/>
    <p:sldId id="490" r:id="rId29"/>
    <p:sldId id="491" r:id="rId30"/>
    <p:sldId id="492" r:id="rId31"/>
    <p:sldId id="493" r:id="rId32"/>
    <p:sldId id="494" r:id="rId33"/>
    <p:sldId id="495" r:id="rId34"/>
    <p:sldId id="496" r:id="rId35"/>
    <p:sldId id="461" r:id="rId36"/>
  </p:sldIdLst>
  <p:sldSz cx="12192000" cy="6858000"/>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15:clr>
            <a:srgbClr val="A4A3A4"/>
          </p15:clr>
        </p15:guide>
        <p15:guide id="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ppold, Shannon" initials="LS" lastIdx="15" clrIdx="0">
    <p:extLst>
      <p:ext uri="{19B8F6BF-5375-455C-9EA6-DF929625EA0E}">
        <p15:presenceInfo xmlns:p15="http://schemas.microsoft.com/office/powerpoint/2012/main" userId="S-1-5-21-3588447096-1463914-869570945-837396" providerId="AD"/>
      </p:ext>
    </p:extLst>
  </p:cmAuthor>
  <p:cmAuthor id="2" name="Chan, Maggie" initials="CM" lastIdx="1" clrIdx="1">
    <p:extLst>
      <p:ext uri="{19B8F6BF-5375-455C-9EA6-DF929625EA0E}">
        <p15:presenceInfo xmlns:p15="http://schemas.microsoft.com/office/powerpoint/2012/main" userId="S-1-5-21-1476744049-2002414242-2091147243-963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020"/>
    <a:srgbClr val="7F7F7F"/>
    <a:srgbClr val="595959"/>
    <a:srgbClr val="E71D1D"/>
    <a:srgbClr val="EB28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344D84-9AFB-497E-A393-DC336BA19D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90" autoAdjust="0"/>
    <p:restoredTop sz="50752" autoAdjust="0"/>
  </p:normalViewPr>
  <p:slideViewPr>
    <p:cSldViewPr snapToGrid="0" snapToObjects="1">
      <p:cViewPr varScale="1">
        <p:scale>
          <a:sx n="54" d="100"/>
          <a:sy n="54" d="100"/>
        </p:scale>
        <p:origin x="798" y="54"/>
      </p:cViewPr>
      <p:guideLst>
        <p:guide orient="horz" pos="2160"/>
        <p:guide pos="3840"/>
        <p:guide orient="horz"/>
        <p:guide/>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50" d="100"/>
        <a:sy n="50" d="100"/>
      </p:scale>
      <p:origin x="0" y="-768"/>
    </p:cViewPr>
  </p:sorterViewPr>
  <p:notesViewPr>
    <p:cSldViewPr snapToGrid="0" snapToObjects="1">
      <p:cViewPr varScale="1">
        <p:scale>
          <a:sx n="142" d="100"/>
          <a:sy n="142" d="100"/>
        </p:scale>
        <p:origin x="400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slideMaster" Target="slideMasters/slide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08T16:05:43.059" idx="11">
    <p:pos x="10" y="10"/>
    <p:text>So again - I'm a bit lost here.  It seems like you want to say - and oh by the way - we have clients that hire us to provide telemarketing services too.  Here are some of the things we can do for  you!</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A21519-33D4-4A8F-80DE-1CEFFFAB3A18}" type="doc">
      <dgm:prSet loTypeId="urn:microsoft.com/office/officeart/2005/8/layout/bProcess4" loCatId="process" qsTypeId="urn:microsoft.com/office/officeart/2005/8/quickstyle/simple2" qsCatId="simple" csTypeId="urn:microsoft.com/office/officeart/2005/8/colors/accent3_2" csCatId="accent3" phldr="1"/>
      <dgm:spPr/>
      <dgm:t>
        <a:bodyPr/>
        <a:lstStyle/>
        <a:p>
          <a:endParaRPr lang="en-US"/>
        </a:p>
      </dgm:t>
    </dgm:pt>
    <dgm:pt modelId="{902DEA04-7C04-4132-A4CD-387F2DC2EF34}">
      <dgm:prSet phldrT="[Text]"/>
      <dgm:spPr/>
      <dgm:t>
        <a:bodyPr/>
        <a:lstStyle/>
        <a:p>
          <a:r>
            <a:rPr lang="en-US" dirty="0"/>
            <a:t>Formulate Project Idea</a:t>
          </a:r>
        </a:p>
      </dgm:t>
    </dgm:pt>
    <dgm:pt modelId="{A2D73F55-E5DD-4606-975D-BCDF4ED0F5BA}" type="parTrans" cxnId="{BA53C535-20F9-4106-9198-4D3CBF924B96}">
      <dgm:prSet/>
      <dgm:spPr/>
      <dgm:t>
        <a:bodyPr/>
        <a:lstStyle/>
        <a:p>
          <a:endParaRPr lang="en-US"/>
        </a:p>
      </dgm:t>
    </dgm:pt>
    <dgm:pt modelId="{E5BC0D27-3FC4-4B40-8DF8-654D41EFE244}" type="sibTrans" cxnId="{BA53C535-20F9-4106-9198-4D3CBF924B96}">
      <dgm:prSet/>
      <dgm:spPr/>
      <dgm:t>
        <a:bodyPr/>
        <a:lstStyle/>
        <a:p>
          <a:endParaRPr lang="en-US"/>
        </a:p>
      </dgm:t>
    </dgm:pt>
    <dgm:pt modelId="{78A718A2-9909-478B-AC81-36C2B1EBF5C5}">
      <dgm:prSet phldrT="[Text]"/>
      <dgm:spPr/>
      <dgm:t>
        <a:bodyPr/>
        <a:lstStyle/>
        <a:p>
          <a:r>
            <a:rPr lang="en-US" dirty="0"/>
            <a:t>Complete &amp; Submit Project Request Form or Annual Marketing Plan	</a:t>
          </a:r>
        </a:p>
      </dgm:t>
    </dgm:pt>
    <dgm:pt modelId="{EA721FA9-3324-4AFE-AF5E-31C2F7309201}" type="parTrans" cxnId="{A07BFA0A-7846-4E66-8318-BFA74C20B8BE}">
      <dgm:prSet/>
      <dgm:spPr/>
      <dgm:t>
        <a:bodyPr/>
        <a:lstStyle/>
        <a:p>
          <a:endParaRPr lang="en-US"/>
        </a:p>
      </dgm:t>
    </dgm:pt>
    <dgm:pt modelId="{C43DDA00-D6AF-4433-AFC1-14AAA9F8D8D2}" type="sibTrans" cxnId="{A07BFA0A-7846-4E66-8318-BFA74C20B8BE}">
      <dgm:prSet/>
      <dgm:spPr/>
      <dgm:t>
        <a:bodyPr/>
        <a:lstStyle/>
        <a:p>
          <a:endParaRPr lang="en-US"/>
        </a:p>
      </dgm:t>
    </dgm:pt>
    <dgm:pt modelId="{EB193E6E-4F24-4E87-8D4F-3AE3681A7DDE}">
      <dgm:prSet phldrT="[Text]"/>
      <dgm:spPr/>
      <dgm:t>
        <a:bodyPr/>
        <a:lstStyle/>
        <a:p>
          <a:r>
            <a:rPr lang="en-US" dirty="0"/>
            <a:t>Receive Approval from Co-Op Admin and Proceed with Creative / Design Work</a:t>
          </a:r>
        </a:p>
      </dgm:t>
    </dgm:pt>
    <dgm:pt modelId="{8BEE7D64-1EDF-427C-A288-5F746E4593FC}" type="parTrans" cxnId="{BE04528B-0709-48EC-ABFC-00B61A513D26}">
      <dgm:prSet/>
      <dgm:spPr/>
      <dgm:t>
        <a:bodyPr/>
        <a:lstStyle/>
        <a:p>
          <a:endParaRPr lang="en-US"/>
        </a:p>
      </dgm:t>
    </dgm:pt>
    <dgm:pt modelId="{5583DDF6-A905-405A-887E-0C7ECCFF1362}" type="sibTrans" cxnId="{BE04528B-0709-48EC-ABFC-00B61A513D26}">
      <dgm:prSet/>
      <dgm:spPr/>
      <dgm:t>
        <a:bodyPr/>
        <a:lstStyle/>
        <a:p>
          <a:endParaRPr lang="en-US"/>
        </a:p>
      </dgm:t>
    </dgm:pt>
    <dgm:pt modelId="{13AE756F-2472-4681-B7AC-668880267566}">
      <dgm:prSet phldrT="[Text]"/>
      <dgm:spPr/>
      <dgm:t>
        <a:bodyPr/>
        <a:lstStyle/>
        <a:p>
          <a:r>
            <a:rPr lang="en-US" dirty="0"/>
            <a:t>Implement Requested Changes and Execute Project</a:t>
          </a:r>
        </a:p>
      </dgm:t>
    </dgm:pt>
    <dgm:pt modelId="{5570252B-1CF6-48C1-8016-81F425F45348}" type="parTrans" cxnId="{CA155EE2-113C-459D-BC23-098490E8AE4A}">
      <dgm:prSet/>
      <dgm:spPr/>
      <dgm:t>
        <a:bodyPr/>
        <a:lstStyle/>
        <a:p>
          <a:endParaRPr lang="en-US"/>
        </a:p>
      </dgm:t>
    </dgm:pt>
    <dgm:pt modelId="{2C1CAE00-4015-4F6B-9525-E691210189B5}" type="sibTrans" cxnId="{CA155EE2-113C-459D-BC23-098490E8AE4A}">
      <dgm:prSet/>
      <dgm:spPr/>
      <dgm:t>
        <a:bodyPr/>
        <a:lstStyle/>
        <a:p>
          <a:endParaRPr lang="en-US"/>
        </a:p>
      </dgm:t>
    </dgm:pt>
    <dgm:pt modelId="{CD565528-D16E-4F68-95B6-AE833A2F434B}">
      <dgm:prSet phldrT="[Text]"/>
      <dgm:spPr/>
      <dgm:t>
        <a:bodyPr/>
        <a:lstStyle/>
        <a:p>
          <a:r>
            <a:rPr lang="en-US" dirty="0"/>
            <a:t>Submit Claim and Proof of Performance to Co-Op Admin</a:t>
          </a:r>
        </a:p>
      </dgm:t>
    </dgm:pt>
    <dgm:pt modelId="{82EB416E-1B1A-4ED8-8EAC-43B620098ABE}" type="parTrans" cxnId="{2DB790FC-D3E2-48CB-9398-961B2F6C9661}">
      <dgm:prSet/>
      <dgm:spPr/>
      <dgm:t>
        <a:bodyPr/>
        <a:lstStyle/>
        <a:p>
          <a:endParaRPr lang="en-US"/>
        </a:p>
      </dgm:t>
    </dgm:pt>
    <dgm:pt modelId="{2A1071ED-2A7C-4542-84AA-A176CDFF6F17}" type="sibTrans" cxnId="{2DB790FC-D3E2-48CB-9398-961B2F6C9661}">
      <dgm:prSet/>
      <dgm:spPr/>
      <dgm:t>
        <a:bodyPr/>
        <a:lstStyle/>
        <a:p>
          <a:endParaRPr lang="en-US"/>
        </a:p>
      </dgm:t>
    </dgm:pt>
    <dgm:pt modelId="{6A75FCC0-EB51-4E13-96F2-08F0CAB44701}">
      <dgm:prSet phldrT="[Text]"/>
      <dgm:spPr/>
      <dgm:t>
        <a:bodyPr/>
        <a:lstStyle/>
        <a:p>
          <a:r>
            <a:rPr lang="en-US"/>
            <a:t>Submit Draft Materials for Proofing</a:t>
          </a:r>
          <a:endParaRPr lang="en-US" dirty="0"/>
        </a:p>
      </dgm:t>
    </dgm:pt>
    <dgm:pt modelId="{420E9D78-904D-4F47-BB8C-8845944F86EC}" type="parTrans" cxnId="{328C995C-CD19-4A13-BB53-4A7CE9EAD50D}">
      <dgm:prSet/>
      <dgm:spPr/>
      <dgm:t>
        <a:bodyPr/>
        <a:lstStyle/>
        <a:p>
          <a:endParaRPr lang="en-US"/>
        </a:p>
      </dgm:t>
    </dgm:pt>
    <dgm:pt modelId="{CAD61CF9-6F8B-4FFF-81C2-5479BA8CABDE}" type="sibTrans" cxnId="{328C995C-CD19-4A13-BB53-4A7CE9EAD50D}">
      <dgm:prSet/>
      <dgm:spPr/>
      <dgm:t>
        <a:bodyPr/>
        <a:lstStyle/>
        <a:p>
          <a:endParaRPr lang="en-US"/>
        </a:p>
      </dgm:t>
    </dgm:pt>
    <dgm:pt modelId="{68D1729E-4C97-49B8-A4E3-2EC9F5269A51}" type="pres">
      <dgm:prSet presAssocID="{D1A21519-33D4-4A8F-80DE-1CEFFFAB3A18}" presName="Name0" presStyleCnt="0">
        <dgm:presLayoutVars>
          <dgm:dir/>
          <dgm:resizeHandles/>
        </dgm:presLayoutVars>
      </dgm:prSet>
      <dgm:spPr/>
    </dgm:pt>
    <dgm:pt modelId="{F964BF73-7936-488B-8339-163BA1CCD2B4}" type="pres">
      <dgm:prSet presAssocID="{902DEA04-7C04-4132-A4CD-387F2DC2EF34}" presName="compNode" presStyleCnt="0"/>
      <dgm:spPr/>
    </dgm:pt>
    <dgm:pt modelId="{1C005AD7-C957-4607-9CAB-2D010429F699}" type="pres">
      <dgm:prSet presAssocID="{902DEA04-7C04-4132-A4CD-387F2DC2EF34}" presName="dummyConnPt" presStyleCnt="0"/>
      <dgm:spPr/>
    </dgm:pt>
    <dgm:pt modelId="{8B0DCA62-6583-4538-8916-56AC9DDBD4D1}" type="pres">
      <dgm:prSet presAssocID="{902DEA04-7C04-4132-A4CD-387F2DC2EF34}" presName="node" presStyleLbl="node1" presStyleIdx="0" presStyleCnt="6">
        <dgm:presLayoutVars>
          <dgm:bulletEnabled val="1"/>
        </dgm:presLayoutVars>
      </dgm:prSet>
      <dgm:spPr/>
    </dgm:pt>
    <dgm:pt modelId="{1B5E4E92-1032-4E28-B593-187B2A865F10}" type="pres">
      <dgm:prSet presAssocID="{E5BC0D27-3FC4-4B40-8DF8-654D41EFE244}" presName="sibTrans" presStyleLbl="bgSibTrans2D1" presStyleIdx="0" presStyleCnt="5"/>
      <dgm:spPr/>
    </dgm:pt>
    <dgm:pt modelId="{A2443F03-E635-4539-893D-CD8010B9231A}" type="pres">
      <dgm:prSet presAssocID="{78A718A2-9909-478B-AC81-36C2B1EBF5C5}" presName="compNode" presStyleCnt="0"/>
      <dgm:spPr/>
    </dgm:pt>
    <dgm:pt modelId="{A0362979-7CC2-4295-9A7B-FD56DD1053A8}" type="pres">
      <dgm:prSet presAssocID="{78A718A2-9909-478B-AC81-36C2B1EBF5C5}" presName="dummyConnPt" presStyleCnt="0"/>
      <dgm:spPr/>
    </dgm:pt>
    <dgm:pt modelId="{321B8481-2668-49CC-9A1F-E4EAEE882EC4}" type="pres">
      <dgm:prSet presAssocID="{78A718A2-9909-478B-AC81-36C2B1EBF5C5}" presName="node" presStyleLbl="node1" presStyleIdx="1" presStyleCnt="6">
        <dgm:presLayoutVars>
          <dgm:bulletEnabled val="1"/>
        </dgm:presLayoutVars>
      </dgm:prSet>
      <dgm:spPr/>
    </dgm:pt>
    <dgm:pt modelId="{B01E2C8C-FA2C-432C-8EC4-9CB3A81E166C}" type="pres">
      <dgm:prSet presAssocID="{C43DDA00-D6AF-4433-AFC1-14AAA9F8D8D2}" presName="sibTrans" presStyleLbl="bgSibTrans2D1" presStyleIdx="1" presStyleCnt="5"/>
      <dgm:spPr/>
    </dgm:pt>
    <dgm:pt modelId="{8ADE70D1-1C1D-487F-9990-F5E105FE5D18}" type="pres">
      <dgm:prSet presAssocID="{EB193E6E-4F24-4E87-8D4F-3AE3681A7DDE}" presName="compNode" presStyleCnt="0"/>
      <dgm:spPr/>
    </dgm:pt>
    <dgm:pt modelId="{65B4A65C-7CB6-4883-84C2-DCCC9F0E34CE}" type="pres">
      <dgm:prSet presAssocID="{EB193E6E-4F24-4E87-8D4F-3AE3681A7DDE}" presName="dummyConnPt" presStyleCnt="0"/>
      <dgm:spPr/>
    </dgm:pt>
    <dgm:pt modelId="{79E254A0-D073-4C97-AD66-0A389C2F3FB7}" type="pres">
      <dgm:prSet presAssocID="{EB193E6E-4F24-4E87-8D4F-3AE3681A7DDE}" presName="node" presStyleLbl="node1" presStyleIdx="2" presStyleCnt="6">
        <dgm:presLayoutVars>
          <dgm:bulletEnabled val="1"/>
        </dgm:presLayoutVars>
      </dgm:prSet>
      <dgm:spPr/>
    </dgm:pt>
    <dgm:pt modelId="{EAA821FC-A4A1-4329-9F49-70DA8566D0B5}" type="pres">
      <dgm:prSet presAssocID="{5583DDF6-A905-405A-887E-0C7ECCFF1362}" presName="sibTrans" presStyleLbl="bgSibTrans2D1" presStyleIdx="2" presStyleCnt="5"/>
      <dgm:spPr/>
    </dgm:pt>
    <dgm:pt modelId="{CB5F5404-2DAB-4632-B086-8EBF0987723E}" type="pres">
      <dgm:prSet presAssocID="{6A75FCC0-EB51-4E13-96F2-08F0CAB44701}" presName="compNode" presStyleCnt="0"/>
      <dgm:spPr/>
    </dgm:pt>
    <dgm:pt modelId="{8A07BB8B-E7EF-4445-95CD-ED6463FA846F}" type="pres">
      <dgm:prSet presAssocID="{6A75FCC0-EB51-4E13-96F2-08F0CAB44701}" presName="dummyConnPt" presStyleCnt="0"/>
      <dgm:spPr/>
    </dgm:pt>
    <dgm:pt modelId="{27FA035D-85BE-42D8-93F0-4ADB46841F74}" type="pres">
      <dgm:prSet presAssocID="{6A75FCC0-EB51-4E13-96F2-08F0CAB44701}" presName="node" presStyleLbl="node1" presStyleIdx="3" presStyleCnt="6">
        <dgm:presLayoutVars>
          <dgm:bulletEnabled val="1"/>
        </dgm:presLayoutVars>
      </dgm:prSet>
      <dgm:spPr/>
    </dgm:pt>
    <dgm:pt modelId="{10F00EF7-E0DF-40A3-8296-33FEE08E497A}" type="pres">
      <dgm:prSet presAssocID="{CAD61CF9-6F8B-4FFF-81C2-5479BA8CABDE}" presName="sibTrans" presStyleLbl="bgSibTrans2D1" presStyleIdx="3" presStyleCnt="5"/>
      <dgm:spPr/>
    </dgm:pt>
    <dgm:pt modelId="{49670F84-FE3B-4B55-B742-16A1448FBA68}" type="pres">
      <dgm:prSet presAssocID="{13AE756F-2472-4681-B7AC-668880267566}" presName="compNode" presStyleCnt="0"/>
      <dgm:spPr/>
    </dgm:pt>
    <dgm:pt modelId="{F80212F6-D8C2-4E40-823A-2DD19AC3943A}" type="pres">
      <dgm:prSet presAssocID="{13AE756F-2472-4681-B7AC-668880267566}" presName="dummyConnPt" presStyleCnt="0"/>
      <dgm:spPr/>
    </dgm:pt>
    <dgm:pt modelId="{983AB32B-9107-4BF7-9A8C-9B7C90F8AD33}" type="pres">
      <dgm:prSet presAssocID="{13AE756F-2472-4681-B7AC-668880267566}" presName="node" presStyleLbl="node1" presStyleIdx="4" presStyleCnt="6">
        <dgm:presLayoutVars>
          <dgm:bulletEnabled val="1"/>
        </dgm:presLayoutVars>
      </dgm:prSet>
      <dgm:spPr/>
    </dgm:pt>
    <dgm:pt modelId="{F09D7DEB-2AC5-499A-A79C-74E26DF29E0F}" type="pres">
      <dgm:prSet presAssocID="{2C1CAE00-4015-4F6B-9525-E691210189B5}" presName="sibTrans" presStyleLbl="bgSibTrans2D1" presStyleIdx="4" presStyleCnt="5"/>
      <dgm:spPr/>
    </dgm:pt>
    <dgm:pt modelId="{DB4E5ECD-7EFA-4D84-A7E8-2AACB93B6F09}" type="pres">
      <dgm:prSet presAssocID="{CD565528-D16E-4F68-95B6-AE833A2F434B}" presName="compNode" presStyleCnt="0"/>
      <dgm:spPr/>
    </dgm:pt>
    <dgm:pt modelId="{6B32F413-67FE-4D18-B799-057CA1B57DFC}" type="pres">
      <dgm:prSet presAssocID="{CD565528-D16E-4F68-95B6-AE833A2F434B}" presName="dummyConnPt" presStyleCnt="0"/>
      <dgm:spPr/>
    </dgm:pt>
    <dgm:pt modelId="{0AA5FA3A-B772-453B-B909-FEA14C7E4D4E}" type="pres">
      <dgm:prSet presAssocID="{CD565528-D16E-4F68-95B6-AE833A2F434B}" presName="node" presStyleLbl="node1" presStyleIdx="5" presStyleCnt="6">
        <dgm:presLayoutVars>
          <dgm:bulletEnabled val="1"/>
        </dgm:presLayoutVars>
      </dgm:prSet>
      <dgm:spPr/>
    </dgm:pt>
  </dgm:ptLst>
  <dgm:cxnLst>
    <dgm:cxn modelId="{D7CE66F2-FC2F-46A0-80A2-F7B4F209FD37}" type="presOf" srcId="{6A75FCC0-EB51-4E13-96F2-08F0CAB44701}" destId="{27FA035D-85BE-42D8-93F0-4ADB46841F74}" srcOrd="0" destOrd="0" presId="urn:microsoft.com/office/officeart/2005/8/layout/bProcess4"/>
    <dgm:cxn modelId="{7736E11B-8297-4147-ADE3-77CCC076CA66}" type="presOf" srcId="{5583DDF6-A905-405A-887E-0C7ECCFF1362}" destId="{EAA821FC-A4A1-4329-9F49-70DA8566D0B5}" srcOrd="0" destOrd="0" presId="urn:microsoft.com/office/officeart/2005/8/layout/bProcess4"/>
    <dgm:cxn modelId="{02F96784-620D-4675-ACA4-EF6D9BA29E1C}" type="presOf" srcId="{E5BC0D27-3FC4-4B40-8DF8-654D41EFE244}" destId="{1B5E4E92-1032-4E28-B593-187B2A865F10}" srcOrd="0" destOrd="0" presId="urn:microsoft.com/office/officeart/2005/8/layout/bProcess4"/>
    <dgm:cxn modelId="{388DF21D-7170-435F-B970-DF89CDDC3D8B}" type="presOf" srcId="{902DEA04-7C04-4132-A4CD-387F2DC2EF34}" destId="{8B0DCA62-6583-4538-8916-56AC9DDBD4D1}" srcOrd="0" destOrd="0" presId="urn:microsoft.com/office/officeart/2005/8/layout/bProcess4"/>
    <dgm:cxn modelId="{E15EFD00-D519-48EA-A662-E8F893C86774}" type="presOf" srcId="{D1A21519-33D4-4A8F-80DE-1CEFFFAB3A18}" destId="{68D1729E-4C97-49B8-A4E3-2EC9F5269A51}" srcOrd="0" destOrd="0" presId="urn:microsoft.com/office/officeart/2005/8/layout/bProcess4"/>
    <dgm:cxn modelId="{BA53C535-20F9-4106-9198-4D3CBF924B96}" srcId="{D1A21519-33D4-4A8F-80DE-1CEFFFAB3A18}" destId="{902DEA04-7C04-4132-A4CD-387F2DC2EF34}" srcOrd="0" destOrd="0" parTransId="{A2D73F55-E5DD-4606-975D-BCDF4ED0F5BA}" sibTransId="{E5BC0D27-3FC4-4B40-8DF8-654D41EFE244}"/>
    <dgm:cxn modelId="{CA155EE2-113C-459D-BC23-098490E8AE4A}" srcId="{D1A21519-33D4-4A8F-80DE-1CEFFFAB3A18}" destId="{13AE756F-2472-4681-B7AC-668880267566}" srcOrd="4" destOrd="0" parTransId="{5570252B-1CF6-48C1-8016-81F425F45348}" sibTransId="{2C1CAE00-4015-4F6B-9525-E691210189B5}"/>
    <dgm:cxn modelId="{A07BFA0A-7846-4E66-8318-BFA74C20B8BE}" srcId="{D1A21519-33D4-4A8F-80DE-1CEFFFAB3A18}" destId="{78A718A2-9909-478B-AC81-36C2B1EBF5C5}" srcOrd="1" destOrd="0" parTransId="{EA721FA9-3324-4AFE-AF5E-31C2F7309201}" sibTransId="{C43DDA00-D6AF-4433-AFC1-14AAA9F8D8D2}"/>
    <dgm:cxn modelId="{3E79457B-58C4-4F5F-89DA-75505F0759FD}" type="presOf" srcId="{13AE756F-2472-4681-B7AC-668880267566}" destId="{983AB32B-9107-4BF7-9A8C-9B7C90F8AD33}" srcOrd="0" destOrd="0" presId="urn:microsoft.com/office/officeart/2005/8/layout/bProcess4"/>
    <dgm:cxn modelId="{BE04528B-0709-48EC-ABFC-00B61A513D26}" srcId="{D1A21519-33D4-4A8F-80DE-1CEFFFAB3A18}" destId="{EB193E6E-4F24-4E87-8D4F-3AE3681A7DDE}" srcOrd="2" destOrd="0" parTransId="{8BEE7D64-1EDF-427C-A288-5F746E4593FC}" sibTransId="{5583DDF6-A905-405A-887E-0C7ECCFF1362}"/>
    <dgm:cxn modelId="{5B85AF38-CEB8-42A4-9B5B-01448B980307}" type="presOf" srcId="{CD565528-D16E-4F68-95B6-AE833A2F434B}" destId="{0AA5FA3A-B772-453B-B909-FEA14C7E4D4E}" srcOrd="0" destOrd="0" presId="urn:microsoft.com/office/officeart/2005/8/layout/bProcess4"/>
    <dgm:cxn modelId="{6FA35F99-5CE0-42E7-91F9-182951B79C65}" type="presOf" srcId="{CAD61CF9-6F8B-4FFF-81C2-5479BA8CABDE}" destId="{10F00EF7-E0DF-40A3-8296-33FEE08E497A}" srcOrd="0" destOrd="0" presId="urn:microsoft.com/office/officeart/2005/8/layout/bProcess4"/>
    <dgm:cxn modelId="{328C995C-CD19-4A13-BB53-4A7CE9EAD50D}" srcId="{D1A21519-33D4-4A8F-80DE-1CEFFFAB3A18}" destId="{6A75FCC0-EB51-4E13-96F2-08F0CAB44701}" srcOrd="3" destOrd="0" parTransId="{420E9D78-904D-4F47-BB8C-8845944F86EC}" sibTransId="{CAD61CF9-6F8B-4FFF-81C2-5479BA8CABDE}"/>
    <dgm:cxn modelId="{6B85A3D3-CC15-4B4A-817C-FDBBD5BC2D19}" type="presOf" srcId="{2C1CAE00-4015-4F6B-9525-E691210189B5}" destId="{F09D7DEB-2AC5-499A-A79C-74E26DF29E0F}" srcOrd="0" destOrd="0" presId="urn:microsoft.com/office/officeart/2005/8/layout/bProcess4"/>
    <dgm:cxn modelId="{70085F64-69DC-44AE-B206-D5CEA3258B4E}" type="presOf" srcId="{C43DDA00-D6AF-4433-AFC1-14AAA9F8D8D2}" destId="{B01E2C8C-FA2C-432C-8EC4-9CB3A81E166C}" srcOrd="0" destOrd="0" presId="urn:microsoft.com/office/officeart/2005/8/layout/bProcess4"/>
    <dgm:cxn modelId="{2DB790FC-D3E2-48CB-9398-961B2F6C9661}" srcId="{D1A21519-33D4-4A8F-80DE-1CEFFFAB3A18}" destId="{CD565528-D16E-4F68-95B6-AE833A2F434B}" srcOrd="5" destOrd="0" parTransId="{82EB416E-1B1A-4ED8-8EAC-43B620098ABE}" sibTransId="{2A1071ED-2A7C-4542-84AA-A176CDFF6F17}"/>
    <dgm:cxn modelId="{D34B7F83-C762-4F91-9970-BD788AE41106}" type="presOf" srcId="{EB193E6E-4F24-4E87-8D4F-3AE3681A7DDE}" destId="{79E254A0-D073-4C97-AD66-0A389C2F3FB7}" srcOrd="0" destOrd="0" presId="urn:microsoft.com/office/officeart/2005/8/layout/bProcess4"/>
    <dgm:cxn modelId="{DCB82B77-EC16-490F-B969-02752B468781}" type="presOf" srcId="{78A718A2-9909-478B-AC81-36C2B1EBF5C5}" destId="{321B8481-2668-49CC-9A1F-E4EAEE882EC4}" srcOrd="0" destOrd="0" presId="urn:microsoft.com/office/officeart/2005/8/layout/bProcess4"/>
    <dgm:cxn modelId="{60781668-13C0-4D00-9927-9B2701189CFD}" type="presParOf" srcId="{68D1729E-4C97-49B8-A4E3-2EC9F5269A51}" destId="{F964BF73-7936-488B-8339-163BA1CCD2B4}" srcOrd="0" destOrd="0" presId="urn:microsoft.com/office/officeart/2005/8/layout/bProcess4"/>
    <dgm:cxn modelId="{EDE8A06D-5E2B-4A7C-A373-F5FB2D2C3F5C}" type="presParOf" srcId="{F964BF73-7936-488B-8339-163BA1CCD2B4}" destId="{1C005AD7-C957-4607-9CAB-2D010429F699}" srcOrd="0" destOrd="0" presId="urn:microsoft.com/office/officeart/2005/8/layout/bProcess4"/>
    <dgm:cxn modelId="{9703A57B-801D-4A30-AB01-BBBC412E2F1A}" type="presParOf" srcId="{F964BF73-7936-488B-8339-163BA1CCD2B4}" destId="{8B0DCA62-6583-4538-8916-56AC9DDBD4D1}" srcOrd="1" destOrd="0" presId="urn:microsoft.com/office/officeart/2005/8/layout/bProcess4"/>
    <dgm:cxn modelId="{CB074ED4-8DA8-4ED1-9688-5293B6CDD45C}" type="presParOf" srcId="{68D1729E-4C97-49B8-A4E3-2EC9F5269A51}" destId="{1B5E4E92-1032-4E28-B593-187B2A865F10}" srcOrd="1" destOrd="0" presId="urn:microsoft.com/office/officeart/2005/8/layout/bProcess4"/>
    <dgm:cxn modelId="{54C2DB00-C789-426F-8A91-A366D96F6BD3}" type="presParOf" srcId="{68D1729E-4C97-49B8-A4E3-2EC9F5269A51}" destId="{A2443F03-E635-4539-893D-CD8010B9231A}" srcOrd="2" destOrd="0" presId="urn:microsoft.com/office/officeart/2005/8/layout/bProcess4"/>
    <dgm:cxn modelId="{C81444E9-EB44-4A73-8259-4E841E45826F}" type="presParOf" srcId="{A2443F03-E635-4539-893D-CD8010B9231A}" destId="{A0362979-7CC2-4295-9A7B-FD56DD1053A8}" srcOrd="0" destOrd="0" presId="urn:microsoft.com/office/officeart/2005/8/layout/bProcess4"/>
    <dgm:cxn modelId="{30E9A277-2750-4ED3-9B73-1D16D5AC3124}" type="presParOf" srcId="{A2443F03-E635-4539-893D-CD8010B9231A}" destId="{321B8481-2668-49CC-9A1F-E4EAEE882EC4}" srcOrd="1" destOrd="0" presId="urn:microsoft.com/office/officeart/2005/8/layout/bProcess4"/>
    <dgm:cxn modelId="{79C93D4A-58CB-4793-96ED-CBE28A467B6C}" type="presParOf" srcId="{68D1729E-4C97-49B8-A4E3-2EC9F5269A51}" destId="{B01E2C8C-FA2C-432C-8EC4-9CB3A81E166C}" srcOrd="3" destOrd="0" presId="urn:microsoft.com/office/officeart/2005/8/layout/bProcess4"/>
    <dgm:cxn modelId="{68DA3BCB-7BBD-41F4-A6EC-B7A100F3BFCC}" type="presParOf" srcId="{68D1729E-4C97-49B8-A4E3-2EC9F5269A51}" destId="{8ADE70D1-1C1D-487F-9990-F5E105FE5D18}" srcOrd="4" destOrd="0" presId="urn:microsoft.com/office/officeart/2005/8/layout/bProcess4"/>
    <dgm:cxn modelId="{EA5D49B5-FC3C-4D03-A5D9-44DE42E1DAF4}" type="presParOf" srcId="{8ADE70D1-1C1D-487F-9990-F5E105FE5D18}" destId="{65B4A65C-7CB6-4883-84C2-DCCC9F0E34CE}" srcOrd="0" destOrd="0" presId="urn:microsoft.com/office/officeart/2005/8/layout/bProcess4"/>
    <dgm:cxn modelId="{A8B20E74-1EDE-4B56-BA57-D718BAAD1CEB}" type="presParOf" srcId="{8ADE70D1-1C1D-487F-9990-F5E105FE5D18}" destId="{79E254A0-D073-4C97-AD66-0A389C2F3FB7}" srcOrd="1" destOrd="0" presId="urn:microsoft.com/office/officeart/2005/8/layout/bProcess4"/>
    <dgm:cxn modelId="{38D27405-FE86-404C-809B-4D8B5E5BB9D9}" type="presParOf" srcId="{68D1729E-4C97-49B8-A4E3-2EC9F5269A51}" destId="{EAA821FC-A4A1-4329-9F49-70DA8566D0B5}" srcOrd="5" destOrd="0" presId="urn:microsoft.com/office/officeart/2005/8/layout/bProcess4"/>
    <dgm:cxn modelId="{9CADA8E8-63DF-40E2-832D-562C5FA0AEE3}" type="presParOf" srcId="{68D1729E-4C97-49B8-A4E3-2EC9F5269A51}" destId="{CB5F5404-2DAB-4632-B086-8EBF0987723E}" srcOrd="6" destOrd="0" presId="urn:microsoft.com/office/officeart/2005/8/layout/bProcess4"/>
    <dgm:cxn modelId="{A7DE6CD9-6AC0-4BE8-8A34-071266048C29}" type="presParOf" srcId="{CB5F5404-2DAB-4632-B086-8EBF0987723E}" destId="{8A07BB8B-E7EF-4445-95CD-ED6463FA846F}" srcOrd="0" destOrd="0" presId="urn:microsoft.com/office/officeart/2005/8/layout/bProcess4"/>
    <dgm:cxn modelId="{8DD41931-0ECA-4AB6-8C9F-81028872C787}" type="presParOf" srcId="{CB5F5404-2DAB-4632-B086-8EBF0987723E}" destId="{27FA035D-85BE-42D8-93F0-4ADB46841F74}" srcOrd="1" destOrd="0" presId="urn:microsoft.com/office/officeart/2005/8/layout/bProcess4"/>
    <dgm:cxn modelId="{4F9E5E21-079C-4D64-AD6E-614D8EAC21F3}" type="presParOf" srcId="{68D1729E-4C97-49B8-A4E3-2EC9F5269A51}" destId="{10F00EF7-E0DF-40A3-8296-33FEE08E497A}" srcOrd="7" destOrd="0" presId="urn:microsoft.com/office/officeart/2005/8/layout/bProcess4"/>
    <dgm:cxn modelId="{7F480EAD-A2DC-42FE-82F0-4702613BE375}" type="presParOf" srcId="{68D1729E-4C97-49B8-A4E3-2EC9F5269A51}" destId="{49670F84-FE3B-4B55-B742-16A1448FBA68}" srcOrd="8" destOrd="0" presId="urn:microsoft.com/office/officeart/2005/8/layout/bProcess4"/>
    <dgm:cxn modelId="{8A852CEB-E487-414A-8A8F-674AB007477A}" type="presParOf" srcId="{49670F84-FE3B-4B55-B742-16A1448FBA68}" destId="{F80212F6-D8C2-4E40-823A-2DD19AC3943A}" srcOrd="0" destOrd="0" presId="urn:microsoft.com/office/officeart/2005/8/layout/bProcess4"/>
    <dgm:cxn modelId="{0236F01C-945E-4935-AC89-AEA21001B999}" type="presParOf" srcId="{49670F84-FE3B-4B55-B742-16A1448FBA68}" destId="{983AB32B-9107-4BF7-9A8C-9B7C90F8AD33}" srcOrd="1" destOrd="0" presId="urn:microsoft.com/office/officeart/2005/8/layout/bProcess4"/>
    <dgm:cxn modelId="{4CB532D0-75CD-45E4-8B5F-9B0F4628691F}" type="presParOf" srcId="{68D1729E-4C97-49B8-A4E3-2EC9F5269A51}" destId="{F09D7DEB-2AC5-499A-A79C-74E26DF29E0F}" srcOrd="9" destOrd="0" presId="urn:microsoft.com/office/officeart/2005/8/layout/bProcess4"/>
    <dgm:cxn modelId="{2937118D-3815-4CDB-947A-96A69B7FA430}" type="presParOf" srcId="{68D1729E-4C97-49B8-A4E3-2EC9F5269A51}" destId="{DB4E5ECD-7EFA-4D84-A7E8-2AACB93B6F09}" srcOrd="10" destOrd="0" presId="urn:microsoft.com/office/officeart/2005/8/layout/bProcess4"/>
    <dgm:cxn modelId="{BE084918-916F-402F-A688-43EC5F2ABD45}" type="presParOf" srcId="{DB4E5ECD-7EFA-4D84-A7E8-2AACB93B6F09}" destId="{6B32F413-67FE-4D18-B799-057CA1B57DFC}" srcOrd="0" destOrd="0" presId="urn:microsoft.com/office/officeart/2005/8/layout/bProcess4"/>
    <dgm:cxn modelId="{C51B239B-AEFF-4DE6-ACF0-D8B068624DC6}" type="presParOf" srcId="{DB4E5ECD-7EFA-4D84-A7E8-2AACB93B6F09}" destId="{0AA5FA3A-B772-453B-B909-FEA14C7E4D4E}"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E4E92-1032-4E28-B593-187B2A865F10}">
      <dsp:nvSpPr>
        <dsp:cNvPr id="0" name=""/>
        <dsp:cNvSpPr/>
      </dsp:nvSpPr>
      <dsp:spPr>
        <a:xfrm rot="5400000">
          <a:off x="702131" y="1080810"/>
          <a:ext cx="1681507" cy="203092"/>
        </a:xfrm>
        <a:prstGeom prst="rect">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B0DCA62-6583-4538-8916-56AC9DDBD4D1}">
      <dsp:nvSpPr>
        <dsp:cNvPr id="0" name=""/>
        <dsp:cNvSpPr/>
      </dsp:nvSpPr>
      <dsp:spPr>
        <a:xfrm>
          <a:off x="1086100" y="3464"/>
          <a:ext cx="2256587" cy="135395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Formulate Project Idea</a:t>
          </a:r>
        </a:p>
      </dsp:txBody>
      <dsp:txXfrm>
        <a:off x="1125756" y="43120"/>
        <a:ext cx="2177275" cy="1274640"/>
      </dsp:txXfrm>
    </dsp:sp>
    <dsp:sp modelId="{B01E2C8C-FA2C-432C-8EC4-9CB3A81E166C}">
      <dsp:nvSpPr>
        <dsp:cNvPr id="0" name=""/>
        <dsp:cNvSpPr/>
      </dsp:nvSpPr>
      <dsp:spPr>
        <a:xfrm rot="5400000">
          <a:off x="702131" y="2773251"/>
          <a:ext cx="1681507" cy="203092"/>
        </a:xfrm>
        <a:prstGeom prst="rect">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1B8481-2668-49CC-9A1F-E4EAEE882EC4}">
      <dsp:nvSpPr>
        <dsp:cNvPr id="0" name=""/>
        <dsp:cNvSpPr/>
      </dsp:nvSpPr>
      <dsp:spPr>
        <a:xfrm>
          <a:off x="1086100" y="1695905"/>
          <a:ext cx="2256587" cy="135395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Complete &amp; Submit Project Request Form or Annual Marketing Plan	</a:t>
          </a:r>
        </a:p>
      </dsp:txBody>
      <dsp:txXfrm>
        <a:off x="1125756" y="1735561"/>
        <a:ext cx="2177275" cy="1274640"/>
      </dsp:txXfrm>
    </dsp:sp>
    <dsp:sp modelId="{EAA821FC-A4A1-4329-9F49-70DA8566D0B5}">
      <dsp:nvSpPr>
        <dsp:cNvPr id="0" name=""/>
        <dsp:cNvSpPr/>
      </dsp:nvSpPr>
      <dsp:spPr>
        <a:xfrm>
          <a:off x="1548351" y="3619471"/>
          <a:ext cx="2990328" cy="203092"/>
        </a:xfrm>
        <a:prstGeom prst="rect">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9E254A0-D073-4C97-AD66-0A389C2F3FB7}">
      <dsp:nvSpPr>
        <dsp:cNvPr id="0" name=""/>
        <dsp:cNvSpPr/>
      </dsp:nvSpPr>
      <dsp:spPr>
        <a:xfrm>
          <a:off x="1086100" y="3388345"/>
          <a:ext cx="2256587" cy="135395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Receive Approval from Co-Op Admin and Proceed with Creative / Design Work</a:t>
          </a:r>
        </a:p>
      </dsp:txBody>
      <dsp:txXfrm>
        <a:off x="1125756" y="3428001"/>
        <a:ext cx="2177275" cy="1274640"/>
      </dsp:txXfrm>
    </dsp:sp>
    <dsp:sp modelId="{10F00EF7-E0DF-40A3-8296-33FEE08E497A}">
      <dsp:nvSpPr>
        <dsp:cNvPr id="0" name=""/>
        <dsp:cNvSpPr/>
      </dsp:nvSpPr>
      <dsp:spPr>
        <a:xfrm rot="16200000">
          <a:off x="3703393" y="2773251"/>
          <a:ext cx="1681507" cy="203092"/>
        </a:xfrm>
        <a:prstGeom prst="rect">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7FA035D-85BE-42D8-93F0-4ADB46841F74}">
      <dsp:nvSpPr>
        <dsp:cNvPr id="0" name=""/>
        <dsp:cNvSpPr/>
      </dsp:nvSpPr>
      <dsp:spPr>
        <a:xfrm>
          <a:off x="4087362" y="3388345"/>
          <a:ext cx="2256587" cy="135395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Submit Draft Materials for Proofing</a:t>
          </a:r>
          <a:endParaRPr lang="en-US" sz="1700" kern="1200" dirty="0"/>
        </a:p>
      </dsp:txBody>
      <dsp:txXfrm>
        <a:off x="4127018" y="3428001"/>
        <a:ext cx="2177275" cy="1274640"/>
      </dsp:txXfrm>
    </dsp:sp>
    <dsp:sp modelId="{F09D7DEB-2AC5-499A-A79C-74E26DF29E0F}">
      <dsp:nvSpPr>
        <dsp:cNvPr id="0" name=""/>
        <dsp:cNvSpPr/>
      </dsp:nvSpPr>
      <dsp:spPr>
        <a:xfrm rot="16200000">
          <a:off x="3703393" y="1080810"/>
          <a:ext cx="1681507" cy="203092"/>
        </a:xfrm>
        <a:prstGeom prst="rect">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83AB32B-9107-4BF7-9A8C-9B7C90F8AD33}">
      <dsp:nvSpPr>
        <dsp:cNvPr id="0" name=""/>
        <dsp:cNvSpPr/>
      </dsp:nvSpPr>
      <dsp:spPr>
        <a:xfrm>
          <a:off x="4087362" y="1695905"/>
          <a:ext cx="2256587" cy="135395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Implement Requested Changes and Execute Project</a:t>
          </a:r>
        </a:p>
      </dsp:txBody>
      <dsp:txXfrm>
        <a:off x="4127018" y="1735561"/>
        <a:ext cx="2177275" cy="1274640"/>
      </dsp:txXfrm>
    </dsp:sp>
    <dsp:sp modelId="{0AA5FA3A-B772-453B-B909-FEA14C7E4D4E}">
      <dsp:nvSpPr>
        <dsp:cNvPr id="0" name=""/>
        <dsp:cNvSpPr/>
      </dsp:nvSpPr>
      <dsp:spPr>
        <a:xfrm>
          <a:off x="4087362" y="3464"/>
          <a:ext cx="2256587" cy="135395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Submit Claim and Proof of Performance to Co-Op Admin</a:t>
          </a:r>
        </a:p>
      </dsp:txBody>
      <dsp:txXfrm>
        <a:off x="4127018" y="43120"/>
        <a:ext cx="2177275" cy="127464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defRPr>
            </a:lvl1pPr>
          </a:lstStyle>
          <a:p>
            <a:pPr>
              <a:defRPr/>
            </a:pPr>
            <a:fld id="{C5F647DB-A45A-471B-83A8-76BC359EAE34}" type="datetimeFigureOut">
              <a:rPr lang="en-US"/>
              <a:pPr>
                <a:defRPr/>
              </a:pPr>
              <a:t>4/12/2018</a:t>
            </a:fld>
            <a:endParaRPr lang="en-US" dirty="0"/>
          </a:p>
        </p:txBody>
      </p:sp>
      <p:sp>
        <p:nvSpPr>
          <p:cNvPr id="4" name="Footer Placeholder 3"/>
          <p:cNvSpPr>
            <a:spLocks noGrp="1"/>
          </p:cNvSpPr>
          <p:nvPr>
            <p:ph type="ftr" sz="quarter" idx="2"/>
            <p:custDataLst>
              <p:tags r:id="rId2"/>
            </p:custDataLst>
          </p:nvPr>
        </p:nvSpPr>
        <p:spPr>
          <a:xfrm>
            <a:off x="0" y="8842375"/>
            <a:ext cx="7023100" cy="465138"/>
          </a:xfrm>
          <a:prstGeom prst="rect">
            <a:avLst/>
          </a:prstGeom>
        </p:spPr>
        <p:txBody>
          <a:bodyPr vert="horz" lIns="93324" tIns="46662" rIns="93324" bIns="46662" rtlCol="0" anchor="b"/>
          <a:lstStyle>
            <a:lvl1pPr algn="l" eaLnBrk="1" fontAlgn="auto" hangingPunct="1">
              <a:spcBef>
                <a:spcPts val="0"/>
              </a:spcBef>
              <a:spcAft>
                <a:spcPts val="0"/>
              </a:spcAft>
              <a:defRPr sz="700">
                <a:solidFill>
                  <a:srgbClr val="7F7F7F"/>
                </a:solidFill>
                <a:latin typeface="Arial" panose="020B0604020202020204" pitchFamily="34" charset="0"/>
              </a:defRPr>
            </a:lvl1pPr>
          </a:lstStyle>
          <a:p>
            <a:pPr>
              <a:defRPr/>
            </a:pPr>
            <a:r>
              <a:rPr lang="en-US"/>
              <a:t>Honeywell Internal</a:t>
            </a:r>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E6971750-D101-4547-A431-FB57C12D0FE1}" type="slidenum">
              <a:rPr lang="en-US"/>
              <a:pPr>
                <a:defRPr/>
              </a:pPr>
              <a:t>‹#›</a:t>
            </a:fld>
            <a:endParaRPr lang="en-US" dirty="0"/>
          </a:p>
        </p:txBody>
      </p:sp>
    </p:spTree>
    <p:extLst>
      <p:ext uri="{BB962C8B-B14F-4D97-AF65-F5344CB8AC3E}">
        <p14:creationId xmlns:p14="http://schemas.microsoft.com/office/powerpoint/2010/main" val="354329036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defRPr>
            </a:lvl1pPr>
          </a:lstStyle>
          <a:p>
            <a:pPr>
              <a:defRPr/>
            </a:pPr>
            <a:fld id="{3975B842-DAB4-4916-8A10-16DD88AAF37B}" type="datetimeFigureOut">
              <a:rPr lang="en-US"/>
              <a:pPr>
                <a:defRPr/>
              </a:pPr>
              <a:t>4/12/2018</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custDataLst>
              <p:tags r:id="rId2"/>
            </p:custDataLst>
          </p:nvPr>
        </p:nvSpPr>
        <p:spPr>
          <a:xfrm>
            <a:off x="0" y="8842375"/>
            <a:ext cx="7023100" cy="465138"/>
          </a:xfrm>
          <a:prstGeom prst="rect">
            <a:avLst/>
          </a:prstGeom>
        </p:spPr>
        <p:txBody>
          <a:bodyPr vert="horz" lIns="93324" tIns="46662" rIns="93324" bIns="46662" rtlCol="0" anchor="b"/>
          <a:lstStyle>
            <a:lvl1pPr algn="l" eaLnBrk="1" fontAlgn="auto" hangingPunct="1">
              <a:spcBef>
                <a:spcPts val="0"/>
              </a:spcBef>
              <a:spcAft>
                <a:spcPts val="0"/>
              </a:spcAft>
              <a:defRPr lang="en-US" sz="700" b="0" i="0" u="none">
                <a:solidFill>
                  <a:srgbClr val="7F7F7F"/>
                </a:solidFill>
                <a:latin typeface="Arial" panose="020B0604020202020204" pitchFamily="34" charset="0"/>
              </a:defRPr>
            </a:lvl1pPr>
          </a:lstStyle>
          <a:p>
            <a:pPr>
              <a:defRPr/>
            </a:pPr>
            <a:r>
              <a:t>Honeywell Internal</a:t>
            </a:r>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D809FDCE-995F-45EB-B0C3-AFB374466259}" type="slidenum">
              <a:rPr lang="en-US"/>
              <a:pPr>
                <a:defRPr/>
              </a:pPr>
              <a:t>‹#›</a:t>
            </a:fld>
            <a:endParaRPr lang="en-US" dirty="0"/>
          </a:p>
        </p:txBody>
      </p:sp>
    </p:spTree>
    <p:extLst>
      <p:ext uri="{BB962C8B-B14F-4D97-AF65-F5344CB8AC3E}">
        <p14:creationId xmlns:p14="http://schemas.microsoft.com/office/powerpoint/2010/main" val="3853517671"/>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latin typeface="Calibri"/>
              </a:rPr>
              <a:t>My First Template</a:t>
            </a:r>
            <a:endParaRPr lang="en-US" dirty="0">
              <a:solidFill>
                <a:prstClr val="black"/>
              </a:solidFill>
              <a:latin typeface="Calibri"/>
            </a:endParaRPr>
          </a:p>
        </p:txBody>
      </p:sp>
    </p:spTree>
    <p:extLst>
      <p:ext uri="{BB962C8B-B14F-4D97-AF65-F5344CB8AC3E}">
        <p14:creationId xmlns:p14="http://schemas.microsoft.com/office/powerpoint/2010/main" val="103612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are talking about “co-marketing” activities,</a:t>
            </a:r>
            <a:r>
              <a:rPr lang="en-US" baseline="0" dirty="0"/>
              <a:t> it is important to remind everyone about the Honeywell Brand and our Design Language Standards.</a:t>
            </a:r>
          </a:p>
          <a:p>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We know you take great pride in your brand and want to be properly represented in the market place and we do too.</a:t>
            </a:r>
            <a:endParaRPr lang="en-US" dirty="0"/>
          </a:p>
          <a:p>
            <a:endParaRPr lang="en-US" baseline="0" dirty="0"/>
          </a:p>
          <a:p>
            <a:r>
              <a:rPr lang="en-US" baseline="0" dirty="0"/>
              <a:t>There is a lot of equity in the Honeywell brand and so proper logo usage is really important.  </a:t>
            </a:r>
          </a:p>
          <a:p>
            <a:endParaRPr lang="en-US" baseline="0" dirty="0"/>
          </a:p>
          <a:p>
            <a:r>
              <a:rPr lang="en-US" baseline="0" dirty="0"/>
              <a:t>That said we need to ensure that it is clear to the recipients of your sales and marketing collateral, that it originates with you, the channel partner and not Honeywell.   To that end we are introducing Honeywell Authorized Distributor logos.</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9</a:t>
            </a:fld>
            <a:endParaRPr lang="en-US" dirty="0"/>
          </a:p>
        </p:txBody>
      </p:sp>
    </p:spTree>
    <p:extLst>
      <p:ext uri="{BB962C8B-B14F-4D97-AF65-F5344CB8AC3E}">
        <p14:creationId xmlns:p14="http://schemas.microsoft.com/office/powerpoint/2010/main" val="221736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a:t>
            </a:r>
            <a:r>
              <a:rPr lang="en-US" baseline="0" dirty="0"/>
              <a:t> variety of logos available for your usage.  All are available for download on the HSP Media Library.</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custDataLst>
              <p:tags r:id="rId1"/>
            </p:custDataLst>
          </p:nvPr>
        </p:nvSpPr>
        <p:spPr>
          <a:xfrm>
            <a:off x="0" y="8842375"/>
            <a:ext cx="7023100" cy="465138"/>
          </a:xfrm>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10</a:t>
            </a:fld>
            <a:endParaRPr lang="en-US"/>
          </a:p>
        </p:txBody>
      </p:sp>
    </p:spTree>
    <p:extLst>
      <p:ext uri="{BB962C8B-B14F-4D97-AF65-F5344CB8AC3E}">
        <p14:creationId xmlns:p14="http://schemas.microsoft.com/office/powerpoint/2010/main" val="172832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kern="1200" baseline="0" dirty="0">
                <a:solidFill>
                  <a:schemeClr val="tx1"/>
                </a:solidFill>
                <a:latin typeface="+mn-lt"/>
                <a:ea typeface="+mn-ea"/>
                <a:cs typeface="+mn-cs"/>
              </a:rPr>
              <a:t> Honeywell Industrial Safety Distributor Media Library</a:t>
            </a:r>
          </a:p>
          <a:p>
            <a:pPr algn="l"/>
            <a:endParaRPr lang="en-US" sz="1000" b="0" i="0" u="none" strike="noStrike" kern="1200" baseline="0" dirty="0">
              <a:solidFill>
                <a:schemeClr val="tx1"/>
              </a:solidFill>
              <a:latin typeface="+mn-lt"/>
              <a:ea typeface="+mn-ea"/>
              <a:cs typeface="+mn-cs"/>
            </a:endParaRPr>
          </a:p>
          <a:p>
            <a:pPr algn="l"/>
            <a:r>
              <a:rPr lang="en-US" sz="1000" b="0" i="0" u="none" strike="noStrike" kern="1200" baseline="0" dirty="0">
                <a:solidFill>
                  <a:schemeClr val="tx1"/>
                </a:solidFill>
                <a:latin typeface="+mn-lt"/>
                <a:ea typeface="+mn-ea"/>
                <a:cs typeface="+mn-cs"/>
              </a:rPr>
              <a:t> Thank you for using the Industrial Safety Media Library! This tool is available to RSMs and Channel Partners of Honeywell needing access to high resolution images and other marketing tools. </a:t>
            </a:r>
          </a:p>
          <a:p>
            <a:pPr algn="l"/>
            <a:endParaRPr lang="en-US" sz="1000" b="0" i="0" u="none" strike="noStrike" kern="1200" baseline="0" dirty="0">
              <a:solidFill>
                <a:schemeClr val="tx1"/>
              </a:solidFill>
              <a:latin typeface="+mn-lt"/>
              <a:ea typeface="+mn-ea"/>
              <a:cs typeface="+mn-cs"/>
            </a:endParaRPr>
          </a:p>
          <a:p>
            <a:pPr algn="l"/>
            <a:r>
              <a:rPr lang="en-US" sz="1000" b="0" i="0" u="none" strike="noStrike" kern="1200" baseline="0" dirty="0">
                <a:solidFill>
                  <a:schemeClr val="tx1"/>
                </a:solidFill>
                <a:latin typeface="+mn-lt"/>
                <a:ea typeface="+mn-ea"/>
                <a:cs typeface="+mn-cs"/>
              </a:rPr>
              <a:t>You can login or request access to the Media Library by visiting https://honeywell.northplains.com/login/. </a:t>
            </a:r>
          </a:p>
          <a:p>
            <a:pPr algn="l"/>
            <a:endParaRPr lang="en-US" sz="10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Distributor Library provides Gas Detection distributors and partners with a streamlined user interface that is easy-to-use to access the latest materials that support Gas Detection products. The site includes search enhancements making it easier to find product images and other marketing tools. </a:t>
            </a:r>
          </a:p>
          <a:p>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Upon approval of account request, users will receive an email confirming the account approval. Once confirmed, users will gain access to the regional assets. A useful User Guide is available in the ‘Tools’ Tab once users log-in into the Media Library.</a:t>
            </a:r>
            <a:endParaRPr lang="en-US" sz="1000"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11</a:t>
            </a:fld>
            <a:endParaRPr lang="en-US" dirty="0"/>
          </a:p>
        </p:txBody>
      </p:sp>
    </p:spTree>
    <p:extLst>
      <p:ext uri="{BB962C8B-B14F-4D97-AF65-F5344CB8AC3E}">
        <p14:creationId xmlns:p14="http://schemas.microsoft.com/office/powerpoint/2010/main" val="3385808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Accessing your Allowable</a:t>
            </a:r>
            <a:r>
              <a:rPr lang="en-US" baseline="0" dirty="0"/>
              <a:t> Co-Op Funds is easy.  There are 6 easy steps.</a:t>
            </a:r>
          </a:p>
          <a:p>
            <a:pPr marL="228600" indent="-228600">
              <a:buAutoNum type="arabicPeriod"/>
            </a:pPr>
            <a:r>
              <a:rPr lang="en-US" baseline="0" dirty="0"/>
              <a:t>Formulate your project idea</a:t>
            </a:r>
          </a:p>
          <a:p>
            <a:pPr marL="228600" indent="-228600">
              <a:buAutoNum type="arabicPeriod"/>
            </a:pPr>
            <a:r>
              <a:rPr lang="en-US" baseline="0" dirty="0"/>
              <a:t>Submit your project request form or annual marketing plan.  Our Co-Op Admin will receive the request, review it against the program guidelines and your available funds and let you know if the request is approved, denied or more info is needed.</a:t>
            </a:r>
          </a:p>
          <a:p>
            <a:pPr marL="228600" indent="-228600">
              <a:buAutoNum type="arabicPeriod"/>
            </a:pPr>
            <a:r>
              <a:rPr lang="en-US" baseline="0" dirty="0"/>
              <a:t>Once you receive approval to proceed…work with your team to develop the necessary collateral.</a:t>
            </a:r>
          </a:p>
          <a:p>
            <a:pPr marL="228600" indent="-228600">
              <a:buAutoNum type="arabicPeriod"/>
            </a:pPr>
            <a:r>
              <a:rPr lang="en-US" baseline="0" dirty="0"/>
              <a:t>We do need to review draft material to ensure that the content, images and logos align with our brand standards.  </a:t>
            </a:r>
          </a:p>
          <a:p>
            <a:pPr marL="228600" indent="-228600">
              <a:buAutoNum type="arabicPeriod"/>
            </a:pPr>
            <a:r>
              <a:rPr lang="en-US" baseline="0" dirty="0"/>
              <a:t>We’ll provide feedback and requested changes.  We expect you make the appropriate changes and the execute your projects.  </a:t>
            </a:r>
          </a:p>
          <a:p>
            <a:pPr marL="228600" indent="-228600">
              <a:buAutoNum type="arabicPeriod"/>
            </a:pPr>
            <a:r>
              <a:rPr lang="en-US" baseline="0" dirty="0"/>
              <a:t>Within 30 days of completion, submit your claim and the adequate proof of </a:t>
            </a:r>
            <a:r>
              <a:rPr lang="en-US" baseline="0" dirty="0" err="1"/>
              <a:t>performace</a:t>
            </a:r>
            <a:r>
              <a:rPr lang="en-US" baseline="0" dirty="0"/>
              <a:t>.  </a:t>
            </a:r>
          </a:p>
          <a:p>
            <a:pPr marL="228600" indent="-228600">
              <a:buAutoNum type="arabicPeriod"/>
            </a:pPr>
            <a:endParaRPr lang="en-US" baseline="0" dirty="0"/>
          </a:p>
          <a:p>
            <a:pPr marL="0" indent="0">
              <a:buFontTx/>
              <a:buNone/>
            </a:pPr>
            <a:r>
              <a:rPr lang="en-US" baseline="0" dirty="0"/>
              <a:t>That’s it.</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endParaRPr lang="en-US"/>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12</a:t>
            </a:fld>
            <a:endParaRPr lang="en-US" dirty="0"/>
          </a:p>
        </p:txBody>
      </p:sp>
    </p:spTree>
    <p:extLst>
      <p:ext uri="{BB962C8B-B14F-4D97-AF65-F5344CB8AC3E}">
        <p14:creationId xmlns:p14="http://schemas.microsoft.com/office/powerpoint/2010/main" val="45158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focus on step 2 there are a few things to highlight:</a:t>
            </a:r>
          </a:p>
          <a:p>
            <a:pPr marL="228600" indent="-228600">
              <a:buAutoNum type="arabicPeriod"/>
            </a:pPr>
            <a:r>
              <a:rPr lang="en-US" baseline="0" dirty="0"/>
              <a:t>You can submit a project request forms as needed or  you can plan your year in advance.  The image on this slide shows a clip of the actual marketing plan template.  It is very easy to use if you have the ability to create your annual plan at one time.  Note  you have to submit one or the other.  No claims will be processed without an approved project request form or annual marketing plan on file.</a:t>
            </a:r>
          </a:p>
          <a:p>
            <a:pPr marL="228600" indent="-228600">
              <a:buAutoNum type="arabicPeriod"/>
            </a:pPr>
            <a:r>
              <a:rPr lang="en-US" baseline="0" dirty="0"/>
              <a:t>All forms are located on our website.  </a:t>
            </a:r>
          </a:p>
          <a:p>
            <a:pPr marL="228600" indent="-228600">
              <a:buAutoNum type="arabicPeriod"/>
            </a:pPr>
            <a:r>
              <a:rPr lang="en-US" baseline="0" dirty="0"/>
              <a:t>All completed forms should be sent to the email listed on the screen by 9/1/2018.  We will not consider any Co-Op Project requests that come in after that time. </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endParaRPr lang="en-US"/>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13</a:t>
            </a:fld>
            <a:endParaRPr lang="en-US" dirty="0"/>
          </a:p>
        </p:txBody>
      </p:sp>
    </p:spTree>
    <p:extLst>
      <p:ext uri="{BB962C8B-B14F-4D97-AF65-F5344CB8AC3E}">
        <p14:creationId xmlns:p14="http://schemas.microsoft.com/office/powerpoint/2010/main" val="144378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jump ahead</a:t>
            </a:r>
            <a:r>
              <a:rPr lang="en-US" baseline="0" dirty="0"/>
              <a:t> now to where your project has been executed and now you are ready to submit a claim…here is what you need to know.</a:t>
            </a:r>
          </a:p>
          <a:p>
            <a:endParaRPr lang="en-US" baseline="0" dirty="0"/>
          </a:p>
          <a:p>
            <a:r>
              <a:rPr lang="en-US" baseline="0" dirty="0"/>
              <a:t>…address bullets</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endParaRPr lang="en-US"/>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14</a:t>
            </a:fld>
            <a:endParaRPr lang="en-US" dirty="0"/>
          </a:p>
        </p:txBody>
      </p:sp>
    </p:spTree>
    <p:extLst>
      <p:ext uri="{BB962C8B-B14F-4D97-AF65-F5344CB8AC3E}">
        <p14:creationId xmlns:p14="http://schemas.microsoft.com/office/powerpoint/2010/main" val="195329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at the beginning of this call, we would be introducing you to a new service called</a:t>
            </a:r>
            <a:r>
              <a:rPr lang="en-US" baseline="0" dirty="0"/>
              <a:t> Honeywell Partner Concierge.  We will be providing a lot of details about this new service in a few minutes, but here is a summary about HPC.</a:t>
            </a:r>
          </a:p>
          <a:p>
            <a:endParaRPr lang="en-US" baseline="0" dirty="0"/>
          </a:p>
          <a:p>
            <a:r>
              <a:rPr lang="en-US" baseline="0" dirty="0"/>
              <a:t>…address bullets</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endParaRPr lang="en-US"/>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15</a:t>
            </a:fld>
            <a:endParaRPr lang="en-US" dirty="0"/>
          </a:p>
        </p:txBody>
      </p:sp>
    </p:spTree>
    <p:extLst>
      <p:ext uri="{BB962C8B-B14F-4D97-AF65-F5344CB8AC3E}">
        <p14:creationId xmlns:p14="http://schemas.microsoft.com/office/powerpoint/2010/main" val="351244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understand why you should consider using HPC.</a:t>
            </a:r>
          </a:p>
          <a:p>
            <a:endParaRPr lang="en-US" baseline="0" dirty="0"/>
          </a:p>
          <a:p>
            <a:r>
              <a:rPr lang="en-US" baseline="0" dirty="0"/>
              <a:t>…address bullets</a:t>
            </a:r>
          </a:p>
          <a:p>
            <a:endParaRPr lang="en-US" baseline="0" dirty="0"/>
          </a:p>
          <a:p>
            <a:r>
              <a:rPr lang="en-US" baseline="0" dirty="0"/>
              <a:t>On the right side of the screen you’ll see the table addresses the process for working with HPC.  If you hire them for any custom projects – it is just like working with any other approved vendor in your system.  You receive a quote, cut them a PO, pay them and the HIS processes the Co-Op Claim request and credits your account.</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16</a:t>
            </a:fld>
            <a:endParaRPr lang="en-US" dirty="0"/>
          </a:p>
        </p:txBody>
      </p:sp>
    </p:spTree>
    <p:extLst>
      <p:ext uri="{BB962C8B-B14F-4D97-AF65-F5344CB8AC3E}">
        <p14:creationId xmlns:p14="http://schemas.microsoft.com/office/powerpoint/2010/main" val="1266264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conclusion, there are some key take </a:t>
            </a:r>
            <a:r>
              <a:rPr lang="en-US" baseline="0" dirty="0" err="1"/>
              <a:t>aways</a:t>
            </a:r>
            <a:r>
              <a:rPr lang="en-US" baseline="0" dirty="0"/>
              <a:t> to remember.</a:t>
            </a:r>
          </a:p>
          <a:p>
            <a:endParaRPr lang="en-US" baseline="0" dirty="0"/>
          </a:p>
          <a:p>
            <a:r>
              <a:rPr lang="en-US" baseline="0" dirty="0"/>
              <a:t>…Read bullets</a:t>
            </a:r>
          </a:p>
          <a:p>
            <a:endParaRPr lang="en-US" baseline="0" dirty="0"/>
          </a:p>
          <a:p>
            <a:r>
              <a:rPr lang="en-US" baseline="0" dirty="0"/>
              <a:t>Also on the right side of the screen you will see contacts for both the HIS </a:t>
            </a:r>
            <a:r>
              <a:rPr lang="en-US" baseline="0" dirty="0" err="1"/>
              <a:t>Co-OP</a:t>
            </a:r>
            <a:r>
              <a:rPr lang="en-US" baseline="0" dirty="0"/>
              <a:t> and HPC.  Note they are different.  Please direct your questions to the right contact!</a:t>
            </a:r>
          </a:p>
          <a:p>
            <a:endParaRPr lang="en-US" baseline="0" dirty="0"/>
          </a:p>
          <a:p>
            <a:r>
              <a:rPr lang="en-US" baseline="0" dirty="0"/>
              <a:t>And as always – bookmark the https://gohoneywellsafety.com/MAPform website.  It has things like the program guidelines, advertising guidelines, Forms and program brochures available today.  Also – this recorded session will be available here soon as well.</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17</a:t>
            </a:fld>
            <a:endParaRPr lang="en-US" dirty="0"/>
          </a:p>
        </p:txBody>
      </p:sp>
    </p:spTree>
    <p:extLst>
      <p:ext uri="{BB962C8B-B14F-4D97-AF65-F5344CB8AC3E}">
        <p14:creationId xmlns:p14="http://schemas.microsoft.com/office/powerpoint/2010/main" val="2205233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I’d like to introduce</a:t>
            </a:r>
            <a:r>
              <a:rPr lang="en-US" baseline="0" dirty="0"/>
              <a:t> Walter </a:t>
            </a:r>
            <a:r>
              <a:rPr lang="en-US" baseline="0" dirty="0" err="1"/>
              <a:t>Mikalean</a:t>
            </a:r>
            <a:r>
              <a:rPr lang="en-US" baseline="0" dirty="0"/>
              <a:t> from Sphere Enterprises.  Walter will introduce you to Honeywell Partner Concierge and give you a demo of the site!</a:t>
            </a:r>
            <a:endParaRPr lang="en-US" dirty="0"/>
          </a:p>
        </p:txBody>
      </p:sp>
      <p:sp>
        <p:nvSpPr>
          <p:cNvPr id="4" name="Slide Number Placeholder 3"/>
          <p:cNvSpPr>
            <a:spLocks noGrp="1"/>
          </p:cNvSpPr>
          <p:nvPr>
            <p:ph type="sldNum" sz="quarter" idx="10"/>
          </p:nvPr>
        </p:nvSpPr>
        <p:spPr/>
        <p:txBody>
          <a:bodyPr/>
          <a:lstStyle/>
          <a:p>
            <a:pPr>
              <a:defRPr/>
            </a:pPr>
            <a:fld id="{0BE59ADA-CF08-9440-BACD-BF7F5C851E71}" type="slidenum">
              <a:rPr lang="en-US" smtClean="0"/>
              <a:pPr>
                <a:defRPr/>
              </a:pPr>
              <a:t>18</a:t>
            </a:fld>
            <a:endParaRPr lang="en-US"/>
          </a:p>
        </p:txBody>
      </p:sp>
    </p:spTree>
    <p:extLst>
      <p:ext uri="{BB962C8B-B14F-4D97-AF65-F5344CB8AC3E}">
        <p14:creationId xmlns:p14="http://schemas.microsoft.com/office/powerpoint/2010/main" val="65930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Bef>
                <a:spcPct val="30000"/>
              </a:spcBef>
              <a:buClrTx/>
              <a:buFont typeface="Arial" panose="020B0604020202020204" pitchFamily="34" charset="0"/>
              <a:buChar char="•"/>
              <a:defRPr/>
            </a:pPr>
            <a:endParaRPr lang="en-US" sz="1000" dirty="0">
              <a:solidFill>
                <a:schemeClr val="tx1"/>
              </a:solidFill>
            </a:endParaRPr>
          </a:p>
          <a:p>
            <a:pPr marL="171450" indent="-171450" algn="l">
              <a:spcBef>
                <a:spcPct val="30000"/>
              </a:spcBef>
              <a:buClrTx/>
              <a:buFont typeface="Arial" panose="020B0604020202020204" pitchFamily="34" charset="0"/>
              <a:buChar char="•"/>
              <a:defRPr/>
            </a:pPr>
            <a:r>
              <a:rPr lang="en-US" sz="1000" dirty="0">
                <a:solidFill>
                  <a:schemeClr val="tx1"/>
                </a:solidFill>
              </a:rPr>
              <a:t>Thank you for joining</a:t>
            </a:r>
            <a:r>
              <a:rPr lang="en-US" sz="1000" baseline="0" dirty="0">
                <a:solidFill>
                  <a:schemeClr val="tx1"/>
                </a:solidFill>
              </a:rPr>
              <a:t> us and welcome to the 2018 Co-Op Overview for Buying Groups</a:t>
            </a:r>
          </a:p>
          <a:p>
            <a:pPr marL="171450" indent="-171450" algn="l">
              <a:spcBef>
                <a:spcPct val="30000"/>
              </a:spcBef>
              <a:buClrTx/>
              <a:buFont typeface="Arial" panose="020B0604020202020204" pitchFamily="34" charset="0"/>
              <a:buChar char="•"/>
              <a:defRPr/>
            </a:pPr>
            <a:r>
              <a:rPr lang="en-US" sz="1000" baseline="0" dirty="0">
                <a:solidFill>
                  <a:schemeClr val="tx1"/>
                </a:solidFill>
              </a:rPr>
              <a:t>First – some house rules:</a:t>
            </a:r>
          </a:p>
          <a:p>
            <a:pPr marL="628650" lvl="1" indent="-171450" algn="l">
              <a:spcBef>
                <a:spcPct val="30000"/>
              </a:spcBef>
              <a:buClrTx/>
              <a:buFont typeface="Arial" panose="020B0604020202020204" pitchFamily="34" charset="0"/>
              <a:buChar char="•"/>
              <a:defRPr/>
            </a:pPr>
            <a:r>
              <a:rPr lang="en-US" sz="1000" baseline="0" dirty="0">
                <a:solidFill>
                  <a:schemeClr val="tx1"/>
                </a:solidFill>
              </a:rPr>
              <a:t>We will record this session and it will be available for download on the Co-Op website</a:t>
            </a:r>
          </a:p>
          <a:p>
            <a:pPr marL="628650" lvl="1" indent="-171450" algn="l">
              <a:spcBef>
                <a:spcPct val="30000"/>
              </a:spcBef>
              <a:buClrTx/>
              <a:buFont typeface="Arial" panose="020B0604020202020204" pitchFamily="34" charset="0"/>
              <a:buChar char="•"/>
              <a:defRPr/>
            </a:pPr>
            <a:r>
              <a:rPr lang="en-US" sz="1000" baseline="0" dirty="0">
                <a:solidFill>
                  <a:schemeClr val="tx1"/>
                </a:solidFill>
              </a:rPr>
              <a:t>We have a lot to cover.  Please hold questions until the end.</a:t>
            </a:r>
          </a:p>
          <a:p>
            <a:pPr marL="628650" lvl="1" indent="-171450" algn="l">
              <a:spcBef>
                <a:spcPct val="30000"/>
              </a:spcBef>
              <a:buClrTx/>
              <a:buFont typeface="Arial" panose="020B0604020202020204" pitchFamily="34" charset="0"/>
              <a:buChar char="•"/>
              <a:defRPr/>
            </a:pPr>
            <a:r>
              <a:rPr lang="en-US" sz="1000" baseline="0" dirty="0">
                <a:solidFill>
                  <a:schemeClr val="tx1"/>
                </a:solidFill>
              </a:rPr>
              <a:t>You can put questions into the IM section – we’ll track them and address them at the end.</a:t>
            </a:r>
          </a:p>
          <a:p>
            <a:pPr marL="628650" lvl="1" indent="-171450" algn="l">
              <a:spcBef>
                <a:spcPct val="30000"/>
              </a:spcBef>
              <a:buClrTx/>
              <a:buFont typeface="Arial" panose="020B0604020202020204" pitchFamily="34" charset="0"/>
              <a:buChar char="•"/>
              <a:defRPr/>
            </a:pPr>
            <a:r>
              <a:rPr lang="en-US" sz="1000" baseline="0" dirty="0">
                <a:solidFill>
                  <a:schemeClr val="tx1"/>
                </a:solidFill>
              </a:rPr>
              <a:t>If we don’t have time to answer all questions, we’ll follow up by email with answers.</a:t>
            </a:r>
          </a:p>
          <a:p>
            <a:pPr marL="457200" lvl="1" indent="0" algn="l">
              <a:spcBef>
                <a:spcPct val="30000"/>
              </a:spcBef>
              <a:buClrTx/>
              <a:buFont typeface="Arial" panose="020B0604020202020204" pitchFamily="34" charset="0"/>
              <a:buNone/>
              <a:defRPr/>
            </a:pPr>
            <a:endParaRPr lang="en-US" sz="1000" baseline="0" dirty="0">
              <a:solidFill>
                <a:schemeClr val="tx1"/>
              </a:solidFill>
            </a:endParaRPr>
          </a:p>
          <a:p>
            <a:pPr marL="171450" indent="-171450" algn="l">
              <a:spcBef>
                <a:spcPct val="30000"/>
              </a:spcBef>
              <a:buClrTx/>
              <a:buFont typeface="Arial" panose="020B0604020202020204" pitchFamily="34" charset="0"/>
              <a:buChar char="•"/>
              <a:defRPr/>
            </a:pPr>
            <a:endParaRPr lang="en-US" sz="1000" baseline="0" dirty="0">
              <a:solidFill>
                <a:schemeClr val="tx1"/>
              </a:solidFill>
            </a:endParaRPr>
          </a:p>
          <a:p>
            <a:pPr marL="171450" indent="-171450" algn="l">
              <a:spcBef>
                <a:spcPct val="30000"/>
              </a:spcBef>
              <a:buClrTx/>
              <a:buFont typeface="Arial" panose="020B0604020202020204" pitchFamily="34" charset="0"/>
              <a:buChar char="•"/>
              <a:defRPr/>
            </a:pPr>
            <a:r>
              <a:rPr lang="en-US" sz="1000" baseline="0" dirty="0">
                <a:solidFill>
                  <a:schemeClr val="tx1"/>
                </a:solidFill>
              </a:rPr>
              <a:t>This is the 1 of </a:t>
            </a:r>
            <a:r>
              <a:rPr lang="en-US" sz="1000" dirty="0">
                <a:solidFill>
                  <a:schemeClr val="tx1"/>
                </a:solidFill>
              </a:rPr>
              <a:t>2 sessions for members of buying groups</a:t>
            </a:r>
          </a:p>
          <a:p>
            <a:pPr marL="171450" indent="-171450" algn="l">
              <a:spcBef>
                <a:spcPct val="30000"/>
              </a:spcBef>
              <a:buClrTx/>
              <a:buFont typeface="Arial" panose="020B0604020202020204" pitchFamily="34" charset="0"/>
              <a:buChar char="•"/>
              <a:defRPr/>
            </a:pPr>
            <a:r>
              <a:rPr lang="en-US" sz="1000" dirty="0">
                <a:solidFill>
                  <a:schemeClr val="tx1"/>
                </a:solidFill>
              </a:rPr>
              <a:t>Intent is to provide you with an overview of the HIS 2018 Co-Op Program for Buying Groups</a:t>
            </a:r>
          </a:p>
          <a:p>
            <a:pPr marL="171450" indent="-171450" algn="l">
              <a:spcBef>
                <a:spcPct val="30000"/>
              </a:spcBef>
              <a:buClrTx/>
              <a:buFont typeface="Arial" panose="020B0604020202020204" pitchFamily="34" charset="0"/>
              <a:buChar char="•"/>
              <a:defRPr/>
            </a:pPr>
            <a:r>
              <a:rPr lang="en-US" sz="1000" dirty="0">
                <a:solidFill>
                  <a:schemeClr val="tx1"/>
                </a:solidFill>
              </a:rPr>
              <a:t>Additionally</a:t>
            </a:r>
            <a:r>
              <a:rPr lang="en-US" sz="1000" baseline="0" dirty="0">
                <a:solidFill>
                  <a:schemeClr val="tx1"/>
                </a:solidFill>
              </a:rPr>
              <a:t> we will be providing you insight into a new service called Honeywell Partner Concierge.  </a:t>
            </a:r>
          </a:p>
          <a:p>
            <a:pPr marL="171450" indent="-171450" algn="l">
              <a:spcBef>
                <a:spcPct val="30000"/>
              </a:spcBef>
              <a:buClrTx/>
              <a:buFont typeface="Arial" panose="020B0604020202020204" pitchFamily="34" charset="0"/>
              <a:buChar char="•"/>
              <a:defRPr/>
            </a:pPr>
            <a:r>
              <a:rPr lang="en-US" sz="1000" baseline="0" dirty="0">
                <a:solidFill>
                  <a:schemeClr val="tx1"/>
                </a:solidFill>
              </a:rPr>
              <a:t>You’ll see a brief overview of the topics we will discuss</a:t>
            </a:r>
            <a:endParaRPr lang="en-US" sz="1000" dirty="0">
              <a:solidFill>
                <a:schemeClr val="tx1"/>
              </a:solidFill>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a:t>
            </a:fld>
            <a:endParaRPr lang="en-US" dirty="0"/>
          </a:p>
        </p:txBody>
      </p:sp>
    </p:spTree>
    <p:extLst>
      <p:ext uri="{BB962C8B-B14F-4D97-AF65-F5344CB8AC3E}">
        <p14:creationId xmlns:p14="http://schemas.microsoft.com/office/powerpoint/2010/main" val="1481436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19</a:t>
            </a:fld>
            <a:endParaRPr lang="en-US" dirty="0"/>
          </a:p>
        </p:txBody>
      </p:sp>
    </p:spTree>
    <p:extLst>
      <p:ext uri="{BB962C8B-B14F-4D97-AF65-F5344CB8AC3E}">
        <p14:creationId xmlns:p14="http://schemas.microsoft.com/office/powerpoint/2010/main" val="3069552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20</a:t>
            </a:fld>
            <a:endParaRPr lang="en-US" dirty="0"/>
          </a:p>
        </p:txBody>
      </p:sp>
    </p:spTree>
    <p:extLst>
      <p:ext uri="{BB962C8B-B14F-4D97-AF65-F5344CB8AC3E}">
        <p14:creationId xmlns:p14="http://schemas.microsoft.com/office/powerpoint/2010/main" val="1553748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21</a:t>
            </a:fld>
            <a:endParaRPr lang="en-US" dirty="0"/>
          </a:p>
        </p:txBody>
      </p:sp>
    </p:spTree>
    <p:extLst>
      <p:ext uri="{BB962C8B-B14F-4D97-AF65-F5344CB8AC3E}">
        <p14:creationId xmlns:p14="http://schemas.microsoft.com/office/powerpoint/2010/main" val="3311559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use this slide on</a:t>
            </a:r>
            <a:r>
              <a:rPr lang="en-US" baseline="0" dirty="0"/>
              <a:t> your partners </a:t>
            </a:r>
            <a:endParaRPr lang="en-US" dirty="0"/>
          </a:p>
        </p:txBody>
      </p:sp>
      <p:sp>
        <p:nvSpPr>
          <p:cNvPr id="4" name="Slide Number Placeholder 3"/>
          <p:cNvSpPr>
            <a:spLocks noGrp="1"/>
          </p:cNvSpPr>
          <p:nvPr>
            <p:ph type="sldNum" sz="quarter" idx="10"/>
          </p:nvPr>
        </p:nvSpPr>
        <p:spPr/>
        <p:txBody>
          <a:bodyPr/>
          <a:lstStyle/>
          <a:p>
            <a:pPr>
              <a:defRPr/>
            </a:pPr>
            <a:fld id="{0BE59ADA-CF08-9440-BACD-BF7F5C851E71}" type="slidenum">
              <a:rPr lang="en-US" smtClean="0"/>
              <a:pPr>
                <a:defRPr/>
              </a:pPr>
              <a:t>22</a:t>
            </a:fld>
            <a:endParaRPr lang="en-US"/>
          </a:p>
        </p:txBody>
      </p:sp>
    </p:spTree>
    <p:extLst>
      <p:ext uri="{BB962C8B-B14F-4D97-AF65-F5344CB8AC3E}">
        <p14:creationId xmlns:p14="http://schemas.microsoft.com/office/powerpoint/2010/main" val="2313983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23</a:t>
            </a:fld>
            <a:endParaRPr lang="en-US" dirty="0"/>
          </a:p>
        </p:txBody>
      </p:sp>
    </p:spTree>
    <p:extLst>
      <p:ext uri="{BB962C8B-B14F-4D97-AF65-F5344CB8AC3E}">
        <p14:creationId xmlns:p14="http://schemas.microsoft.com/office/powerpoint/2010/main" val="2309255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24</a:t>
            </a:fld>
            <a:endParaRPr lang="en-US" dirty="0"/>
          </a:p>
        </p:txBody>
      </p:sp>
    </p:spTree>
    <p:extLst>
      <p:ext uri="{BB962C8B-B14F-4D97-AF65-F5344CB8AC3E}">
        <p14:creationId xmlns:p14="http://schemas.microsoft.com/office/powerpoint/2010/main" val="415825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25</a:t>
            </a:fld>
            <a:endParaRPr lang="en-US" dirty="0"/>
          </a:p>
        </p:txBody>
      </p:sp>
    </p:spTree>
    <p:extLst>
      <p:ext uri="{BB962C8B-B14F-4D97-AF65-F5344CB8AC3E}">
        <p14:creationId xmlns:p14="http://schemas.microsoft.com/office/powerpoint/2010/main" val="185442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26</a:t>
            </a:fld>
            <a:endParaRPr lang="en-US" dirty="0"/>
          </a:p>
        </p:txBody>
      </p:sp>
    </p:spTree>
    <p:extLst>
      <p:ext uri="{BB962C8B-B14F-4D97-AF65-F5344CB8AC3E}">
        <p14:creationId xmlns:p14="http://schemas.microsoft.com/office/powerpoint/2010/main" val="3427774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27</a:t>
            </a:fld>
            <a:endParaRPr lang="en-US" dirty="0"/>
          </a:p>
        </p:txBody>
      </p:sp>
    </p:spTree>
    <p:extLst>
      <p:ext uri="{BB962C8B-B14F-4D97-AF65-F5344CB8AC3E}">
        <p14:creationId xmlns:p14="http://schemas.microsoft.com/office/powerpoint/2010/main" val="302055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28</a:t>
            </a:fld>
            <a:endParaRPr lang="en-US" dirty="0"/>
          </a:p>
        </p:txBody>
      </p:sp>
    </p:spTree>
    <p:extLst>
      <p:ext uri="{BB962C8B-B14F-4D97-AF65-F5344CB8AC3E}">
        <p14:creationId xmlns:p14="http://schemas.microsoft.com/office/powerpoint/2010/main" val="8888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a:t>
            </a:r>
            <a:r>
              <a:rPr lang="en-US" baseline="0" dirty="0"/>
              <a:t> kick off these sessions, we want to first thank you for being a part of the partner program.  We are a channel sales organization and we love and value our partners.  We look forward to a long, healthy growing partnership.  </a:t>
            </a:r>
          </a:p>
          <a:p>
            <a:pPr marL="171450" indent="-171450">
              <a:buFont typeface="Arial" panose="020B0604020202020204" pitchFamily="34" charset="0"/>
              <a:buChar char="•"/>
            </a:pPr>
            <a:r>
              <a:rPr lang="en-US" baseline="0" dirty="0"/>
              <a:t>To support this commitment, each year HIS invests a significant amount of dollars into the Co-Op program.</a:t>
            </a:r>
          </a:p>
          <a:p>
            <a:pPr marL="171450" indent="-171450">
              <a:buFont typeface="Arial" panose="020B0604020202020204" pitchFamily="34" charset="0"/>
              <a:buChar char="•"/>
            </a:pPr>
            <a:r>
              <a:rPr lang="en-US" baseline="0" dirty="0"/>
              <a:t>Co-Op is designed to help our distributors by supporting their marketing efforts, enabling them to do more, high quality marketing projects and drive more revenue through the channel.  </a:t>
            </a:r>
          </a:p>
          <a:p>
            <a:pPr marL="171450" indent="-171450">
              <a:buFont typeface="Arial" panose="020B0604020202020204" pitchFamily="34" charset="0"/>
              <a:buChar char="•"/>
            </a:pPr>
            <a:r>
              <a:rPr lang="en-US" baseline="0" dirty="0"/>
              <a:t>HIS has to show a ROI for these funds.  By doing so, it helps to pave the way for continuing programs like Co-Op in the future.  That said – we all have an obligation to ensure that we use these funds on projects that are  (address bullets).</a:t>
            </a:r>
          </a:p>
          <a:p>
            <a:pPr marL="171450" indent="-171450">
              <a:buFont typeface="Arial" panose="020B0604020202020204" pitchFamily="34" charset="0"/>
              <a:buChar char="•"/>
            </a:pPr>
            <a:r>
              <a:rPr lang="en-US" baseline="0" dirty="0"/>
              <a:t>We are working hard to ensure these funds are viewed by all as a strategy for driving growth, and not an entitlement</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a:t>
            </a:fld>
            <a:endParaRPr lang="en-US" dirty="0"/>
          </a:p>
        </p:txBody>
      </p:sp>
    </p:spTree>
    <p:extLst>
      <p:ext uri="{BB962C8B-B14F-4D97-AF65-F5344CB8AC3E}">
        <p14:creationId xmlns:p14="http://schemas.microsoft.com/office/powerpoint/2010/main" val="1804527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 we appreciate your business and look</a:t>
            </a:r>
            <a:r>
              <a:rPr lang="en-US" baseline="0" dirty="0"/>
              <a:t> forward to helping you drive more revenue for your business and Honeywell.</a:t>
            </a:r>
          </a:p>
          <a:p>
            <a:endParaRPr lang="en-US" baseline="0" dirty="0"/>
          </a:p>
          <a:p>
            <a:r>
              <a:rPr lang="en-US" baseline="0" dirty="0"/>
              <a:t>Now, any questions?</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29</a:t>
            </a:fld>
            <a:endParaRPr lang="en-US" dirty="0"/>
          </a:p>
        </p:txBody>
      </p:sp>
    </p:spTree>
    <p:extLst>
      <p:ext uri="{BB962C8B-B14F-4D97-AF65-F5344CB8AC3E}">
        <p14:creationId xmlns:p14="http://schemas.microsoft.com/office/powerpoint/2010/main" val="101796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buying group members</a:t>
            </a:r>
            <a:r>
              <a:rPr lang="en-US" baseline="0" dirty="0"/>
              <a:t> have access to download marketing collateral (assets) and have these assets customized for free with their logo and contact information with a new service being provided by Honeywell Partner </a:t>
            </a:r>
            <a:r>
              <a:rPr lang="en-US" baseline="0" dirty="0" err="1"/>
              <a:t>Conceirge</a:t>
            </a:r>
            <a:r>
              <a:rPr lang="en-US" baseline="0" dirty="0"/>
              <a:t> (HPC).  More about that later.</a:t>
            </a:r>
            <a:endParaRPr lang="en-US" dirty="0"/>
          </a:p>
          <a:p>
            <a:pPr marL="171450" indent="-171450">
              <a:buFont typeface="Arial" panose="020B0604020202020204" pitchFamily="34" charset="0"/>
              <a:buChar char="•"/>
            </a:pPr>
            <a:r>
              <a:rPr lang="en-US" dirty="0"/>
              <a:t>Buying Group members have to meet an</a:t>
            </a:r>
            <a:r>
              <a:rPr lang="en-US" baseline="0" dirty="0"/>
              <a:t> annual Dollar volume in Sales to earn Co-Op dollars.  If your PY HIS sales were over $250K USD or $100K CAD – you have allowable Co-Op funds.</a:t>
            </a:r>
          </a:p>
          <a:p>
            <a:pPr marL="171450" indent="-171450">
              <a:buFont typeface="Arial" panose="020B0604020202020204" pitchFamily="34" charset="0"/>
              <a:buChar char="•"/>
            </a:pPr>
            <a:r>
              <a:rPr lang="en-US" baseline="0" dirty="0"/>
              <a:t>All buying Group members can submit an annual marketing plan instead of individual project requests to access Co-Op funds.  We will provide more detail on that shortly too.</a:t>
            </a:r>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3</a:t>
            </a:fld>
            <a:endParaRPr lang="en-US" dirty="0"/>
          </a:p>
        </p:txBody>
      </p:sp>
    </p:spTree>
    <p:extLst>
      <p:ext uri="{BB962C8B-B14F-4D97-AF65-F5344CB8AC3E}">
        <p14:creationId xmlns:p14="http://schemas.microsoft.com/office/powerpoint/2010/main" val="187347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by understanding</a:t>
            </a:r>
            <a:r>
              <a:rPr lang="en-US" baseline="0" dirty="0"/>
              <a:t> what we mean by “Allowable Co-Op Funds”.</a:t>
            </a:r>
          </a:p>
          <a:p>
            <a:endParaRPr lang="en-US" baseline="0" dirty="0"/>
          </a:p>
          <a:p>
            <a:r>
              <a:rPr lang="en-US" baseline="0" dirty="0"/>
              <a:t>Every year we determine who meets the criteria for Co-Op, apply the 1% calculation to determine “allowable co-Op funds” and communicate available funds with the partners.  If you’ve earned Co-Op funds, you’ll be hearing from us shortly regarding the amount.</a:t>
            </a:r>
          </a:p>
          <a:p>
            <a:endParaRPr lang="en-US" baseline="0" dirty="0"/>
          </a:p>
          <a:p>
            <a:r>
              <a:rPr lang="en-US" baseline="0" dirty="0"/>
              <a:t>It is important to note that these funds are not guaranteed and we have the right to decline project requests and/or claims at any time.</a:t>
            </a:r>
          </a:p>
          <a:p>
            <a:endParaRPr lang="en-US" baseline="0" dirty="0"/>
          </a:p>
          <a:p>
            <a:r>
              <a:rPr lang="en-US" baseline="0" dirty="0"/>
              <a:t>Once your project is approved, these funds can help offset the cost whether you implement with HPC or other 3</a:t>
            </a:r>
            <a:r>
              <a:rPr lang="en-US" baseline="30000" dirty="0"/>
              <a:t>rd</a:t>
            </a:r>
            <a:r>
              <a:rPr lang="en-US" baseline="0" dirty="0"/>
              <a:t> party vendors.</a:t>
            </a:r>
          </a:p>
          <a:p>
            <a:endParaRPr lang="en-US" baseline="0" dirty="0"/>
          </a:p>
          <a:p>
            <a:r>
              <a:rPr lang="en-US" baseline="0" dirty="0"/>
              <a:t>Funding period is this calendar year…and if you have allowable funds at the end of the year, you CANNOT roll those funds into the next year.  Use it or lose it.</a:t>
            </a:r>
          </a:p>
          <a:p>
            <a:endParaRPr lang="en-US" baseline="0" dirty="0"/>
          </a:p>
          <a:p>
            <a:r>
              <a:rPr lang="en-US" baseline="0" dirty="0"/>
              <a:t>One thing to note…there is a new requirement in 2018 for Buying Group Members.  We are asking that all Buying Group Members start providing POS &amp; Inventory data no later than November 1, 2018.  If you do and you meet other 2019 program requirements – you will qualify for Co-Op funds in 2019.  If you elect not to provide POS / inventory data by this date, you will lose access to Co-Op funds in 2019.</a:t>
            </a:r>
          </a:p>
          <a:p>
            <a:endParaRPr lang="en-US" baseline="0" dirty="0"/>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endParaRPr lang="en-US"/>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4</a:t>
            </a:fld>
            <a:endParaRPr lang="en-US" dirty="0"/>
          </a:p>
        </p:txBody>
      </p:sp>
    </p:spTree>
    <p:extLst>
      <p:ext uri="{BB962C8B-B14F-4D97-AF65-F5344CB8AC3E}">
        <p14:creationId xmlns:p14="http://schemas.microsoft.com/office/powerpoint/2010/main" val="173036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spend a little time talking about what we look for in good, solid marketing project  requests.</a:t>
            </a:r>
          </a:p>
          <a:p>
            <a:r>
              <a:rPr lang="en-US" dirty="0"/>
              <a:t>..address</a:t>
            </a:r>
            <a:r>
              <a:rPr lang="en-US" baseline="0" dirty="0"/>
              <a:t> bullets.</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endParaRPr lang="en-US"/>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5</a:t>
            </a:fld>
            <a:endParaRPr lang="en-US" dirty="0"/>
          </a:p>
        </p:txBody>
      </p:sp>
    </p:spTree>
    <p:extLst>
      <p:ext uri="{BB962C8B-B14F-4D97-AF65-F5344CB8AC3E}">
        <p14:creationId xmlns:p14="http://schemas.microsoft.com/office/powerpoint/2010/main" val="46798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we update our Program</a:t>
            </a:r>
            <a:r>
              <a:rPr lang="en-US" baseline="0" dirty="0"/>
              <a:t> Guidelines.  We want to spend a little time talking about projects that align with the guidelines and what is new this year.</a:t>
            </a:r>
          </a:p>
          <a:p>
            <a:endParaRPr lang="en-US" baseline="0" dirty="0"/>
          </a:p>
          <a:p>
            <a:r>
              <a:rPr lang="en-US" baseline="0" dirty="0"/>
              <a:t>In 2017, we conducted </a:t>
            </a:r>
            <a:r>
              <a:rPr lang="en-US" dirty="0"/>
              <a:t>extensive VOC over the past</a:t>
            </a:r>
            <a:r>
              <a:rPr lang="en-US" baseline="0" dirty="0"/>
              <a:t> year and we’ve heard what you said.  You wanted things like Google AdWords added to the program.  You want to be able to order </a:t>
            </a:r>
            <a:r>
              <a:rPr lang="en-US" baseline="0" dirty="0" err="1"/>
              <a:t>PoP</a:t>
            </a:r>
            <a:r>
              <a:rPr lang="en-US" baseline="0" dirty="0"/>
              <a:t> Display items with Co-Op dollars.  So we added those back in.  Because of the mandate to provide monthly POS and inventory data – we’ve also given you a one-time opportunity to use Co-Op dollars to fund getting your data into the right reporting structure to send to us!</a:t>
            </a:r>
          </a:p>
          <a:p>
            <a:endParaRPr lang="en-US" baseline="0" dirty="0"/>
          </a:p>
          <a:p>
            <a:r>
              <a:rPr lang="en-US" baseline="0" dirty="0"/>
              <a:t>We’ve also revised things like apparel orders.  We used us limit the types of shirts you can buy.  Now you can use up to $500/year to buy any Honeywell logoed apparel.</a:t>
            </a:r>
          </a:p>
          <a:p>
            <a:endParaRPr lang="en-US" baseline="0" dirty="0"/>
          </a:p>
          <a:p>
            <a:r>
              <a:rPr lang="en-US" baseline="0" dirty="0"/>
              <a:t>The image on the screen details types of projects, pre-approval requirements and Proof of Purchase Requirements.  Please consult this guide for project ideas and to ensure your proposed projects meet the guidelines.</a:t>
            </a:r>
          </a:p>
          <a:p>
            <a:endParaRPr lang="en-US" baseline="0" dirty="0"/>
          </a:p>
          <a:p>
            <a:endParaRPr lang="en-US" dirty="0"/>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6</a:t>
            </a:fld>
            <a:endParaRPr lang="en-US" dirty="0"/>
          </a:p>
        </p:txBody>
      </p:sp>
    </p:spTree>
    <p:extLst>
      <p:ext uri="{BB962C8B-B14F-4D97-AF65-F5344CB8AC3E}">
        <p14:creationId xmlns:p14="http://schemas.microsoft.com/office/powerpoint/2010/main" val="114691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&lt;Allow 30 seconds for people to review&gt;</a:t>
            </a:r>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7</a:t>
            </a:fld>
            <a:endParaRPr lang="en-US" dirty="0"/>
          </a:p>
        </p:txBody>
      </p:sp>
    </p:spTree>
    <p:extLst>
      <p:ext uri="{BB962C8B-B14F-4D97-AF65-F5344CB8AC3E}">
        <p14:creationId xmlns:p14="http://schemas.microsoft.com/office/powerpoint/2010/main" val="46936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things we just can’t authorize.</a:t>
            </a:r>
          </a:p>
          <a:p>
            <a:pPr marL="171450" indent="-171450">
              <a:buFont typeface="Arial" panose="020B0604020202020204" pitchFamily="34" charset="0"/>
              <a:buChar char="•"/>
            </a:pPr>
            <a:r>
              <a:rPr lang="en-US" dirty="0"/>
              <a:t>Internal</a:t>
            </a:r>
            <a:r>
              <a:rPr lang="en-US" baseline="0" dirty="0"/>
              <a:t> labor costs with the conception, production or implementation of a project</a:t>
            </a:r>
          </a:p>
          <a:p>
            <a:pPr marL="171450" indent="-171450">
              <a:buFont typeface="Arial" panose="020B0604020202020204" pitchFamily="34" charset="0"/>
              <a:buChar char="•"/>
            </a:pPr>
            <a:r>
              <a:rPr lang="en-US" baseline="0" dirty="0"/>
              <a:t>Online hosting and website maintenance fees – these are viewed as your operational costs</a:t>
            </a:r>
          </a:p>
          <a:p>
            <a:pPr marL="171450" indent="-171450">
              <a:buFont typeface="Arial" panose="020B0604020202020204" pitchFamily="34" charset="0"/>
              <a:buChar char="•"/>
            </a:pPr>
            <a:r>
              <a:rPr lang="en-US" baseline="0" dirty="0"/>
              <a:t>Anything we deem as a Capitol expenditure that  you can depreciate</a:t>
            </a:r>
          </a:p>
          <a:p>
            <a:pPr marL="171450" indent="-171450">
              <a:buFont typeface="Arial" panose="020B0604020202020204" pitchFamily="34" charset="0"/>
              <a:buChar char="•"/>
            </a:pPr>
            <a:r>
              <a:rPr lang="en-US" baseline="0" dirty="0"/>
              <a:t>Social events that don’t involve our ability to promote and demonstrate products</a:t>
            </a:r>
          </a:p>
          <a:p>
            <a:pPr marL="171450" indent="-171450">
              <a:buFont typeface="Arial" panose="020B0604020202020204" pitchFamily="34" charset="0"/>
              <a:buChar char="•"/>
            </a:pPr>
            <a:r>
              <a:rPr lang="en-US" baseline="0" dirty="0"/>
              <a:t>Specific training classes as detailed here</a:t>
            </a:r>
          </a:p>
          <a:p>
            <a:pPr marL="171450" indent="-171450">
              <a:buFont typeface="Arial" panose="020B0604020202020204" pitchFamily="34" charset="0"/>
              <a:buChar char="•"/>
            </a:pPr>
            <a:r>
              <a:rPr lang="en-US" baseline="0" dirty="0"/>
              <a:t>Specific samples as detailed here</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D809FDCE-995F-45EB-B0C3-AFB374466259}" type="slidenum">
              <a:rPr lang="en-US" smtClean="0"/>
              <a:pPr>
                <a:defRPr/>
              </a:pPr>
              <a:t>8</a:t>
            </a:fld>
            <a:endParaRPr lang="en-US" dirty="0"/>
          </a:p>
        </p:txBody>
      </p:sp>
    </p:spTree>
    <p:extLst>
      <p:ext uri="{BB962C8B-B14F-4D97-AF65-F5344CB8AC3E}">
        <p14:creationId xmlns:p14="http://schemas.microsoft.com/office/powerpoint/2010/main" val="125017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lti-Image Cover">
    <p:spTree>
      <p:nvGrpSpPr>
        <p:cNvPr id="1" name=""/>
        <p:cNvGrpSpPr/>
        <p:nvPr/>
      </p:nvGrpSpPr>
      <p:grpSpPr>
        <a:xfrm>
          <a:off x="0" y="0"/>
          <a:ext cx="0" cy="0"/>
          <a:chOff x="0" y="0"/>
          <a:chExt cx="0" cy="0"/>
        </a:xfrm>
      </p:grpSpPr>
      <p:cxnSp>
        <p:nvCxnSpPr>
          <p:cNvPr id="6" name="Straight Connector 5"/>
          <p:cNvCxnSpPr/>
          <p:nvPr userDrawn="1"/>
        </p:nvCxnSpPr>
        <p:spPr>
          <a:xfrm>
            <a:off x="2851150" y="5954713"/>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lgn="l">
              <a:defRPr sz="16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9"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a:t>Click to edit Master text styles</a:t>
            </a:r>
          </a:p>
        </p:txBody>
      </p:sp>
      <p:sp>
        <p:nvSpPr>
          <p:cNvPr id="10" name="Content Placeholder 6"/>
          <p:cNvSpPr>
            <a:spLocks noGrp="1"/>
          </p:cNvSpPr>
          <p:nvPr>
            <p:ph sz="quarter" idx="10"/>
          </p:nvPr>
        </p:nvSpPr>
        <p:spPr>
          <a:xfrm>
            <a:off x="351290" y="593258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1" name="Text Placeholder 8"/>
          <p:cNvSpPr>
            <a:spLocks noGrp="1"/>
          </p:cNvSpPr>
          <p:nvPr>
            <p:ph type="body" sz="quarter" idx="11"/>
          </p:nvPr>
        </p:nvSpPr>
        <p:spPr>
          <a:xfrm>
            <a:off x="351289" y="6172416"/>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22739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ulti-Image Cov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4271" b="20158"/>
          <a:stretch/>
        </p:blipFill>
        <p:spPr>
          <a:xfrm>
            <a:off x="8561472" y="1993909"/>
            <a:ext cx="3631692" cy="3572018"/>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3350" r="22950"/>
          <a:stretch/>
        </p:blipFill>
        <p:spPr>
          <a:xfrm>
            <a:off x="-2106" y="-11232"/>
            <a:ext cx="4646212" cy="6269902"/>
          </a:xfrm>
          <a:prstGeom prst="rect">
            <a:avLst/>
          </a:prstGeom>
        </p:spPr>
      </p:pic>
      <p:pic>
        <p:nvPicPr>
          <p:cNvPr id="19" name="Picture 4" descr="Corner-01 copy.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3817845"/>
            <a:ext cx="12188952" cy="30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orner-01 copy.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681" y="3837498"/>
            <a:ext cx="12188952" cy="30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2853267" y="5959476"/>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8" name="Text Placeholder 17"/>
          <p:cNvSpPr>
            <a:spLocks noGrp="1"/>
          </p:cNvSpPr>
          <p:nvPr>
            <p:ph type="body" sz="quarter" idx="12"/>
          </p:nvPr>
        </p:nvSpPr>
        <p:spPr>
          <a:xfrm>
            <a:off x="2864782" y="5960247"/>
            <a:ext cx="6617885"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a:t>Click to edit Master text styles</a:t>
            </a:r>
          </a:p>
        </p:txBody>
      </p:sp>
      <p:sp>
        <p:nvSpPr>
          <p:cNvPr id="10" name="Text Placeholder 8"/>
          <p:cNvSpPr>
            <a:spLocks noGrp="1"/>
          </p:cNvSpPr>
          <p:nvPr>
            <p:ph type="body" sz="quarter" idx="11"/>
          </p:nvPr>
        </p:nvSpPr>
        <p:spPr>
          <a:xfrm>
            <a:off x="245660" y="6220656"/>
            <a:ext cx="2504314" cy="230945"/>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7" name="Text Placeholder 8"/>
          <p:cNvSpPr>
            <a:spLocks noGrp="1"/>
          </p:cNvSpPr>
          <p:nvPr>
            <p:ph type="body" sz="quarter" idx="14"/>
          </p:nvPr>
        </p:nvSpPr>
        <p:spPr>
          <a:xfrm>
            <a:off x="245660" y="5957014"/>
            <a:ext cx="2499504"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758972" y="4054548"/>
            <a:ext cx="3673828" cy="1540934"/>
          </a:xfrm>
          <a:prstGeom prst="rect">
            <a:avLst/>
          </a:prstGeom>
        </p:spPr>
      </p:pic>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768504" y="1993909"/>
            <a:ext cx="3664296" cy="1975871"/>
          </a:xfrm>
          <a:prstGeom prst="rect">
            <a:avLst/>
          </a:prstGeom>
        </p:spPr>
      </p:pic>
    </p:spTree>
    <p:extLst>
      <p:ext uri="{BB962C8B-B14F-4D97-AF65-F5344CB8AC3E}">
        <p14:creationId xmlns:p14="http://schemas.microsoft.com/office/powerpoint/2010/main" val="329490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with Takeaway">
    <p:spTree>
      <p:nvGrpSpPr>
        <p:cNvPr id="1" name=""/>
        <p:cNvGrpSpPr/>
        <p:nvPr/>
      </p:nvGrpSpPr>
      <p:grpSpPr>
        <a:xfrm>
          <a:off x="0" y="0"/>
          <a:ext cx="0" cy="0"/>
          <a:chOff x="0" y="0"/>
          <a:chExt cx="0" cy="0"/>
        </a:xfrm>
      </p:grpSpPr>
      <p:cxnSp>
        <p:nvCxnSpPr>
          <p:cNvPr id="6" name="Straight Connector 5"/>
          <p:cNvCxnSpPr/>
          <p:nvPr userDrawn="1"/>
        </p:nvCxnSpPr>
        <p:spPr bwMode="auto">
          <a:xfrm>
            <a:off x="5995988" y="996950"/>
            <a:ext cx="0" cy="5056188"/>
          </a:xfrm>
          <a:prstGeom prst="line">
            <a:avLst/>
          </a:prstGeom>
          <a:noFill/>
          <a:ln w="9525" cap="flat" cmpd="sng" algn="ctr">
            <a:solidFill>
              <a:schemeClr val="accent3"/>
            </a:solidFill>
            <a:prstDash val="solid"/>
            <a:round/>
            <a:headEnd type="none" w="med" len="med"/>
            <a:tailEnd type="none" w="med" len="med"/>
          </a:ln>
          <a:effectLst/>
          <a:extLst/>
        </p:spPr>
      </p:cxn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4"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0"/>
          </p:nvPr>
        </p:nvSpPr>
        <p:spPr>
          <a:xfrm>
            <a:off x="71456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21"/>
          </p:nvPr>
        </p:nvSpPr>
        <p:spPr/>
        <p:txBody>
          <a:bodyPr/>
          <a:lstStyle>
            <a:lvl1pPr>
              <a:defRPr/>
            </a:lvl1pPr>
          </a:lstStyle>
          <a:p>
            <a:pPr>
              <a:defRPr/>
            </a:pPr>
            <a:fld id="{101B4089-F82E-4213-8BF9-229AA927FE97}" type="slidenum">
              <a:rPr lang="en-US"/>
              <a:pPr>
                <a:defRPr/>
              </a:pPr>
              <a:t>‹#›</a:t>
            </a:fld>
            <a:endParaRPr lang="en-US" dirty="0"/>
          </a:p>
        </p:txBody>
      </p:sp>
      <p:sp>
        <p:nvSpPr>
          <p:cNvPr id="8" name="Footer Placeholder 1"/>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86470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dirty="0"/>
              <a:t>Click to edit Master title style</a:t>
            </a:r>
          </a:p>
        </p:txBody>
      </p:sp>
      <p:sp>
        <p:nvSpPr>
          <p:cNvPr id="14" name="Text Placeholder 9"/>
          <p:cNvSpPr>
            <a:spLocks noGrp="1"/>
          </p:cNvSpPr>
          <p:nvPr>
            <p:ph type="body" sz="quarter" idx="15"/>
          </p:nvPr>
        </p:nvSpPr>
        <p:spPr>
          <a:xfrm>
            <a:off x="315384" y="640080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8"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6CCAB548-A46A-4580-A149-5A33E944D69E}" type="slidenum">
              <a:rPr lang="en-US"/>
              <a:pPr>
                <a:defRPr/>
              </a:pPr>
              <a:t>‹#›</a:t>
            </a:fld>
            <a:endParaRPr lang="en-US" dirty="0"/>
          </a:p>
        </p:txBody>
      </p:sp>
      <p:sp>
        <p:nvSpPr>
          <p:cNvPr id="6" name="Footer Placeholder 2"/>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257648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dirty="0"/>
              <a:t>Click to edit Master title style</a:t>
            </a:r>
          </a:p>
        </p:txBody>
      </p:sp>
      <p:sp>
        <p:nvSpPr>
          <p:cNvPr id="14" name="Text Placeholder 9"/>
          <p:cNvSpPr>
            <a:spLocks noGrp="1"/>
          </p:cNvSpPr>
          <p:nvPr>
            <p:ph type="body" sz="quarter" idx="15"/>
          </p:nvPr>
        </p:nvSpPr>
        <p:spPr>
          <a:xfrm>
            <a:off x="315384" y="640080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8"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6CCAB548-A46A-4580-A149-5A33E944D69E}" type="slidenum">
              <a:rPr lang="en-US"/>
              <a:pPr>
                <a:defRPr/>
              </a:pPr>
              <a:t>‹#›</a:t>
            </a:fld>
            <a:endParaRPr lang="en-US" dirty="0"/>
          </a:p>
        </p:txBody>
      </p:sp>
      <p:sp>
        <p:nvSpPr>
          <p:cNvPr id="6" name="Footer Placeholder 2"/>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616571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cxnSp>
        <p:nvCxnSpPr>
          <p:cNvPr id="6" name="Straight Connector 5"/>
          <p:cNvCxnSpPr/>
          <p:nvPr userDrawn="1"/>
        </p:nvCxnSpPr>
        <p:spPr bwMode="auto">
          <a:xfrm>
            <a:off x="5995988" y="996950"/>
            <a:ext cx="0" cy="5056188"/>
          </a:xfrm>
          <a:prstGeom prst="line">
            <a:avLst/>
          </a:prstGeom>
          <a:noFill/>
          <a:ln w="9525" cap="flat" cmpd="sng" algn="ctr">
            <a:solidFill>
              <a:schemeClr val="accent3"/>
            </a:solidFill>
            <a:prstDash val="solid"/>
            <a:round/>
            <a:headEnd type="none" w="med" len="med"/>
            <a:tailEnd type="none" w="med" len="med"/>
          </a:ln>
          <a:effectLst/>
          <a:extLst/>
        </p:spPr>
      </p:cxn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4"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0"/>
          </p:nvPr>
        </p:nvSpPr>
        <p:spPr>
          <a:xfrm>
            <a:off x="71456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21"/>
          </p:nvPr>
        </p:nvSpPr>
        <p:spPr/>
        <p:txBody>
          <a:bodyPr/>
          <a:lstStyle>
            <a:lvl1pPr>
              <a:defRPr/>
            </a:lvl1pPr>
          </a:lstStyle>
          <a:p>
            <a:pPr>
              <a:defRPr/>
            </a:pPr>
            <a:fld id="{101B4089-F82E-4213-8BF9-229AA927FE97}" type="slidenum">
              <a:rPr lang="en-US"/>
              <a:pPr>
                <a:defRPr/>
              </a:pPr>
              <a:t>‹#›</a:t>
            </a:fld>
            <a:endParaRPr lang="en-US" dirty="0"/>
          </a:p>
        </p:txBody>
      </p:sp>
      <p:sp>
        <p:nvSpPr>
          <p:cNvPr id="8" name="Footer Placeholder 1"/>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371873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cxnSp>
        <p:nvCxnSpPr>
          <p:cNvPr id="8" name="Straight Connector 7"/>
          <p:cNvCxnSpPr/>
          <p:nvPr userDrawn="1"/>
        </p:nvCxnSpPr>
        <p:spPr bwMode="auto">
          <a:xfrm flipH="1">
            <a:off x="714375" y="3543300"/>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9" name="Straight Connector 8"/>
          <p:cNvCxnSpPr/>
          <p:nvPr userDrawn="1"/>
        </p:nvCxnSpPr>
        <p:spPr bwMode="auto">
          <a:xfrm>
            <a:off x="5991225" y="968375"/>
            <a:ext cx="0" cy="5156200"/>
          </a:xfrm>
          <a:prstGeom prst="line">
            <a:avLst/>
          </a:prstGeom>
          <a:noFill/>
          <a:ln w="9525" cap="flat" cmpd="sng" algn="ctr">
            <a:solidFill>
              <a:schemeClr val="accent3"/>
            </a:solidFill>
            <a:prstDash val="solid"/>
            <a:round/>
            <a:headEnd type="none" w="med" len="med"/>
            <a:tailEnd type="none" w="med" len="med"/>
          </a:ln>
          <a:effectLst/>
          <a:extLst/>
        </p:spPr>
      </p:cxnSp>
      <p:sp>
        <p:nvSpPr>
          <p:cNvPr id="16" name="Title 1"/>
          <p:cNvSpPr>
            <a:spLocks noGrp="1"/>
          </p:cNvSpPr>
          <p:nvPr>
            <p:ph type="title"/>
          </p:nvPr>
        </p:nvSpPr>
        <p:spPr>
          <a:xfrm>
            <a:off x="714108" y="364859"/>
            <a:ext cx="10472508" cy="485358"/>
          </a:xfrm>
        </p:spPr>
        <p:txBody>
          <a:bodyPr/>
          <a:lstStyle/>
          <a:p>
            <a:r>
              <a:rPr lang="en-US" dirty="0"/>
              <a:t>Click to edit Master title style</a:t>
            </a: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3" name="Content Placeholder 4"/>
          <p:cNvSpPr>
            <a:spLocks noGrp="1"/>
          </p:cNvSpPr>
          <p:nvPr>
            <p:ph sz="quarter" idx="18"/>
          </p:nvPr>
        </p:nvSpPr>
        <p:spPr>
          <a:xfrm>
            <a:off x="714568" y="967740"/>
            <a:ext cx="5175504"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28"/>
          </p:nvPr>
        </p:nvSpPr>
        <p:spPr>
          <a:xfrm>
            <a:off x="6092283" y="967740"/>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9"/>
          </p:nvPr>
        </p:nvSpPr>
        <p:spPr>
          <a:xfrm>
            <a:off x="714568"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4"/>
          <p:cNvSpPr>
            <a:spLocks noGrp="1"/>
          </p:cNvSpPr>
          <p:nvPr>
            <p:ph sz="quarter" idx="30"/>
          </p:nvPr>
        </p:nvSpPr>
        <p:spPr>
          <a:xfrm>
            <a:off x="6092283"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31"/>
          </p:nvPr>
        </p:nvSpPr>
        <p:spPr/>
        <p:txBody>
          <a:bodyPr/>
          <a:lstStyle>
            <a:lvl1pPr algn="l">
              <a:defRPr sz="1100" b="1" i="0">
                <a:solidFill>
                  <a:schemeClr val="bg1"/>
                </a:solidFill>
                <a:latin typeface="+mn-lt"/>
                <a:cs typeface="HelveticaNeue MediumCond"/>
              </a:defRPr>
            </a:lvl1pPr>
          </a:lstStyle>
          <a:p>
            <a:pPr>
              <a:defRPr/>
            </a:pPr>
            <a:fld id="{7A1DFBCA-DB12-48AF-8472-26A77BC4CFD9}" type="slidenum">
              <a:rPr lang="en-US"/>
              <a:pPr>
                <a:defRPr/>
              </a:pPr>
              <a:t>‹#›</a:t>
            </a:fld>
            <a:endParaRPr lang="en-US" dirty="0"/>
          </a:p>
        </p:txBody>
      </p:sp>
      <p:sp>
        <p:nvSpPr>
          <p:cNvPr id="11" name="Footer Placeholder 2"/>
          <p:cNvSpPr>
            <a:spLocks noGrp="1"/>
          </p:cNvSpPr>
          <p:nvPr>
            <p:ph type="ftr" sz="quarter" idx="32"/>
          </p:nvPr>
        </p:nvSpPr>
        <p:spPr/>
        <p:txBody>
          <a:bodyPr/>
          <a:lstStyle>
            <a:lvl1pPr>
              <a:defRPr/>
            </a:lvl1pPr>
          </a:lstStyle>
          <a:p>
            <a:pPr>
              <a:defRPr/>
            </a:pPr>
            <a:endParaRPr lang="en-US"/>
          </a:p>
        </p:txBody>
      </p:sp>
    </p:spTree>
    <p:extLst>
      <p:ext uri="{BB962C8B-B14F-4D97-AF65-F5344CB8AC3E}">
        <p14:creationId xmlns:p14="http://schemas.microsoft.com/office/powerpoint/2010/main" val="2105795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455164" cy="498475"/>
          </a:xfrm>
        </p:spPr>
        <p:txBody>
          <a:bodyPr/>
          <a:lstStyle/>
          <a:p>
            <a:r>
              <a:rPr lang="en-US" dirty="0"/>
              <a:t>Click to edit Master title style</a:t>
            </a:r>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4" name="Slide Number Placeholder 5"/>
          <p:cNvSpPr>
            <a:spLocks noGrp="1"/>
          </p:cNvSpPr>
          <p:nvPr>
            <p:ph type="sldNum" sz="quarter" idx="16"/>
          </p:nvPr>
        </p:nvSpPr>
        <p:spPr/>
        <p:txBody>
          <a:bodyPr/>
          <a:lstStyle>
            <a:lvl1pPr>
              <a:defRPr/>
            </a:lvl1pPr>
          </a:lstStyle>
          <a:p>
            <a:pPr>
              <a:defRPr/>
            </a:pPr>
            <a:fld id="{BA408031-D5A1-4495-9B8D-12E6FE6A8ECB}" type="slidenum">
              <a:rPr lang="en-US"/>
              <a:pPr>
                <a:defRPr/>
              </a:pPr>
              <a:t>‹#›</a:t>
            </a:fld>
            <a:endParaRPr lang="en-US" dirty="0"/>
          </a:p>
        </p:txBody>
      </p:sp>
      <p:sp>
        <p:nvSpPr>
          <p:cNvPr id="5" name="Footer Placeholder 2"/>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86288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72393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3267" y="5959492"/>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4" y="6222294"/>
            <a:ext cx="6617885" cy="254119"/>
          </a:xfrm>
          <a:prstGeom prst="rect">
            <a:avLst/>
          </a:prstGeom>
        </p:spPr>
        <p:txBody>
          <a:bodyPr vert="horz" lIns="68579" tIns="34289" rIns="68579" bIns="34289" anchor="ctr"/>
          <a:lstStyle>
            <a:lvl1pPr>
              <a:defRPr sz="1600">
                <a:solidFill>
                  <a:schemeClr val="tx1">
                    <a:lumMod val="65000"/>
                    <a:lumOff val="35000"/>
                  </a:schemeClr>
                </a:solidFill>
                <a:latin typeface="Open Sans"/>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93" y="5960263"/>
            <a:ext cx="6617887" cy="249655"/>
          </a:xfrm>
          <a:prstGeom prst="rect">
            <a:avLst/>
          </a:prstGeom>
        </p:spPr>
        <p:txBody>
          <a:bodyPr vert="horz" lIns="68579" tIns="34289" rIns="68579" bIns="34289" anchor="ctr"/>
          <a:lstStyle>
            <a:lvl1pPr>
              <a:defRPr sz="2400" b="1" i="0" cap="all" baseline="0">
                <a:solidFill>
                  <a:schemeClr val="tx1"/>
                </a:solidFill>
                <a:latin typeface="Open Sans"/>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12" y="5949951"/>
            <a:ext cx="2483273" cy="236792"/>
          </a:xfrm>
          <a:prstGeom prst="rect">
            <a:avLst/>
          </a:prstGeom>
        </p:spPr>
        <p:txBody>
          <a:bodyPr vert="horz" lIns="68579" tIns="34289" rIns="68579" bIns="34289" anchor="t"/>
          <a:lstStyle>
            <a:lvl1pPr algn="r">
              <a:defRPr sz="1467">
                <a:solidFill>
                  <a:schemeClr val="tx1">
                    <a:lumMod val="65000"/>
                    <a:lumOff val="35000"/>
                  </a:schemeClr>
                </a:solidFill>
                <a:latin typeface="Open Sans"/>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701" y="6199311"/>
            <a:ext cx="2483275" cy="248524"/>
          </a:xfrm>
          <a:prstGeom prst="rect">
            <a:avLst/>
          </a:prstGeom>
        </p:spPr>
        <p:txBody>
          <a:bodyPr vert="horz" lIns="68579" tIns="34289" rIns="68579" bIns="34289"/>
          <a:lstStyle>
            <a:lvl1pPr algn="r">
              <a:defRPr sz="1467">
                <a:solidFill>
                  <a:schemeClr val="tx1">
                    <a:lumMod val="65000"/>
                    <a:lumOff val="35000"/>
                  </a:schemeClr>
                </a:solidFill>
                <a:latin typeface="Open Sans"/>
                <a:cs typeface="Arial" pitchFamily="34" charset="0"/>
              </a:defRPr>
            </a:lvl1pPr>
          </a:lstStyle>
          <a:p>
            <a:pPr lvl="0"/>
            <a:r>
              <a:rPr lang="en-US" dirty="0"/>
              <a:t>Click to edit Master text styles</a:t>
            </a:r>
          </a:p>
        </p:txBody>
      </p:sp>
      <p:cxnSp>
        <p:nvCxnSpPr>
          <p:cNvPr id="7" name="Straight Connector 6"/>
          <p:cNvCxnSpPr/>
          <p:nvPr userDrawn="1"/>
        </p:nvCxnSpPr>
        <p:spPr>
          <a:xfrm>
            <a:off x="2851856" y="5959492"/>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714579" y="357809"/>
            <a:ext cx="10499919" cy="498611"/>
          </a:xfrm>
          <a:prstGeom prst="rect">
            <a:avLst/>
          </a:prstGeom>
        </p:spPr>
        <p:txBody>
          <a:bodyPr/>
          <a:lstStyle/>
          <a:p>
            <a:r>
              <a:rPr lang="en-US" dirty="0"/>
              <a:t>Click to Edit Master Title Style</a:t>
            </a:r>
          </a:p>
        </p:txBody>
      </p:sp>
      <p:sp>
        <p:nvSpPr>
          <p:cNvPr id="5" name="Slide Number Placeholder 5"/>
          <p:cNvSpPr>
            <a:spLocks noGrp="1"/>
          </p:cNvSpPr>
          <p:nvPr>
            <p:ph type="sldNum" sz="quarter" idx="14"/>
          </p:nvPr>
        </p:nvSpPr>
        <p:spPr>
          <a:xfrm>
            <a:off x="11645914" y="-141"/>
            <a:ext cx="675217" cy="504825"/>
          </a:xfrm>
          <a:prstGeom prst="rect">
            <a:avLst/>
          </a:prstGeom>
        </p:spPr>
        <p:txBody>
          <a:bodyPr/>
          <a:lstStyle>
            <a:lvl1pPr>
              <a:defRPr/>
            </a:lvl1pPr>
          </a:lstStyle>
          <a:p>
            <a:pPr>
              <a:defRPr/>
            </a:pPr>
            <a:fld id="{B570C130-3947-5746-9F16-5E7E49C44C45}" type="slidenum">
              <a:rPr lang="en-US"/>
              <a:pPr>
                <a:defRPr/>
              </a:pPr>
              <a:t>‹#›</a:t>
            </a:fld>
            <a:endParaRPr lang="en-US" dirty="0"/>
          </a:p>
        </p:txBody>
      </p:sp>
      <p:sp>
        <p:nvSpPr>
          <p:cNvPr id="7" name="Content Placeholder 4"/>
          <p:cNvSpPr>
            <a:spLocks noGrp="1"/>
          </p:cNvSpPr>
          <p:nvPr>
            <p:ph sz="quarter" idx="12"/>
          </p:nvPr>
        </p:nvSpPr>
        <p:spPr>
          <a:xfrm>
            <a:off x="714793" y="1005840"/>
            <a:ext cx="5160304" cy="5308600"/>
          </a:xfrm>
          <a:prstGeom prst="rect">
            <a:avLst/>
          </a:prstGeom>
        </p:spPr>
        <p:txBody>
          <a:bodyPr lIns="68577" tIns="34289" rIns="68577" bIns="34289"/>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080" indent="-228584">
              <a:buClr>
                <a:schemeClr val="accent3"/>
              </a:buClr>
              <a:buFont typeface="Arial" panose="020B0604020202020204" pitchFamily="34" charset="0"/>
              <a:buChar char="-"/>
              <a:defRPr sz="1467">
                <a:latin typeface="+mn-lt"/>
                <a:cs typeface="Arial" panose="020B0604020202020204" pitchFamily="34" charset="0"/>
              </a:defRPr>
            </a:lvl4pPr>
            <a:lvl5pPr>
              <a:buClr>
                <a:schemeClr val="accent3"/>
              </a:buClr>
              <a:defRPr sz="1467">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308600"/>
          </a:xfrm>
          <a:prstGeom prst="rect">
            <a:avLst/>
          </a:prstGeom>
        </p:spPr>
        <p:txBody>
          <a:bodyPr lIns="68577" tIns="34289" rIns="68577" bIns="34289"/>
          <a:lstStyle>
            <a:lvl1pPr>
              <a:defRPr>
                <a:latin typeface="+mn-lt"/>
              </a:defRPr>
            </a:lvl1pPr>
            <a:lvl2pPr>
              <a:defRPr>
                <a:latin typeface="+mn-lt"/>
              </a:defRPr>
            </a:lvl2pPr>
            <a:lvl3pPr>
              <a:defRPr>
                <a:latin typeface="+mn-lt"/>
              </a:defRPr>
            </a:lvl3pPr>
            <a:lvl4pPr marL="1600080" indent="-228584">
              <a:buClr>
                <a:schemeClr val="accent3"/>
              </a:buClr>
              <a:buFont typeface="Arial" panose="020B0604020202020204" pitchFamily="34" charset="0"/>
              <a:buChar char="-"/>
              <a:defRPr sz="1467">
                <a:latin typeface="+mn-lt"/>
                <a:cs typeface="Arial" panose="020B0604020202020204" pitchFamily="34" charset="0"/>
              </a:defRPr>
            </a:lvl4pPr>
            <a:lvl5pPr>
              <a:buClr>
                <a:schemeClr val="accent3"/>
              </a:buClr>
              <a:defRPr sz="1467">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bwMode="auto">
          <a:xfrm>
            <a:off x="6008640" y="996701"/>
            <a:ext cx="0" cy="53341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6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1150" y="5954713"/>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9"/>
          <p:cNvSpPr>
            <a:spLocks noGrp="1"/>
          </p:cNvSpPr>
          <p:nvPr>
            <p:ph type="body" sz="quarter" idx="13"/>
          </p:nvPr>
        </p:nvSpPr>
        <p:spPr>
          <a:xfrm>
            <a:off x="2864782" y="6222292"/>
            <a:ext cx="6617885" cy="254118"/>
          </a:xfrm>
          <a:prstGeom prst="rect">
            <a:avLst/>
          </a:prstGeom>
        </p:spPr>
        <p:txBody>
          <a:bodyPr vert="horz" anchor="ctr"/>
          <a:lstStyle>
            <a:lvl1pPr algn="l">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2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21" name="Content Placeholder 6"/>
          <p:cNvSpPr>
            <a:spLocks noGrp="1"/>
          </p:cNvSpPr>
          <p:nvPr>
            <p:ph sz="quarter" idx="10"/>
          </p:nvPr>
        </p:nvSpPr>
        <p:spPr>
          <a:xfrm>
            <a:off x="351290" y="593258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a:t>
            </a:r>
          </a:p>
        </p:txBody>
      </p:sp>
      <p:sp>
        <p:nvSpPr>
          <p:cNvPr id="22" name="Text Placeholder 8"/>
          <p:cNvSpPr>
            <a:spLocks noGrp="1"/>
          </p:cNvSpPr>
          <p:nvPr>
            <p:ph type="body" sz="quarter" idx="11"/>
          </p:nvPr>
        </p:nvSpPr>
        <p:spPr>
          <a:xfrm>
            <a:off x="351289" y="6172416"/>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a:t>
            </a:r>
          </a:p>
        </p:txBody>
      </p:sp>
    </p:spTree>
    <p:extLst>
      <p:ext uri="{BB962C8B-B14F-4D97-AF65-F5344CB8AC3E}">
        <p14:creationId xmlns:p14="http://schemas.microsoft.com/office/powerpoint/2010/main" val="137474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138A03B4-87FA-476E-82D0-F363683F9FBB}" type="slidenum">
              <a:rPr lang="en-US"/>
              <a:pPr>
                <a:defRPr/>
              </a:pPr>
              <a:t>‹#›</a:t>
            </a:fld>
            <a:endParaRPr lang="en-US" dirty="0"/>
          </a:p>
        </p:txBody>
      </p:sp>
      <p:sp>
        <p:nvSpPr>
          <p:cNvPr id="7" name="Footer Placeholder 1"/>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10489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5981700" y="1006475"/>
            <a:ext cx="0" cy="5053013"/>
          </a:xfrm>
          <a:prstGeom prst="line">
            <a:avLst/>
          </a:prstGeom>
          <a:noFill/>
          <a:ln w="9525" cap="flat" cmpd="sng" algn="ctr">
            <a:solidFill>
              <a:schemeClr val="accent3"/>
            </a:solidFill>
            <a:prstDash val="solid"/>
            <a:round/>
            <a:headEnd type="none" w="med" len="med"/>
            <a:tailEnd type="none" w="med" len="med"/>
          </a:ln>
          <a:effectLst/>
          <a:extLst/>
        </p:spPr>
      </p:cxnSp>
      <p:sp>
        <p:nvSpPr>
          <p:cNvPr id="11"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14567" y="357810"/>
            <a:ext cx="10499918" cy="498610"/>
          </a:xfrm>
        </p:spPr>
        <p:txBody>
          <a:bodyPr/>
          <a:lstStyle/>
          <a:p>
            <a:r>
              <a:rPr lang="en-US" dirty="0"/>
              <a:t>Click to edit Master title style</a:t>
            </a:r>
          </a:p>
        </p:txBody>
      </p:sp>
      <p:sp>
        <p:nvSpPr>
          <p:cNvPr id="10" name="Content Placeholder 4"/>
          <p:cNvSpPr>
            <a:spLocks noGrp="1"/>
          </p:cNvSpPr>
          <p:nvPr>
            <p:ph sz="quarter" idx="18"/>
          </p:nvPr>
        </p:nvSpPr>
        <p:spPr>
          <a:xfrm>
            <a:off x="71278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20"/>
          </p:nvPr>
        </p:nvSpPr>
        <p:spPr/>
        <p:txBody>
          <a:bodyPr/>
          <a:lstStyle>
            <a:lvl1pPr>
              <a:defRPr/>
            </a:lvl1pPr>
          </a:lstStyle>
          <a:p>
            <a:pPr>
              <a:defRPr/>
            </a:pPr>
            <a:fld id="{C5A53205-D432-46E1-A473-31EC9E055A3B}" type="slidenum">
              <a:rPr lang="en-US"/>
              <a:pPr>
                <a:defRPr/>
              </a:pPr>
              <a:t>‹#›</a:t>
            </a:fld>
            <a:endParaRPr lang="en-US" dirty="0"/>
          </a:p>
        </p:txBody>
      </p:sp>
      <p:sp>
        <p:nvSpPr>
          <p:cNvPr id="7" name="Footer Placeholder 1"/>
          <p:cNvSpPr>
            <a:spLocks noGrp="1"/>
          </p:cNvSpPr>
          <p:nvPr>
            <p:ph type="ftr" sz="quarter" idx="21"/>
          </p:nvPr>
        </p:nvSpPr>
        <p:spPr/>
        <p:txBody>
          <a:bodyPr/>
          <a:lstStyle>
            <a:lvl1pPr>
              <a:defRPr/>
            </a:lvl1pPr>
          </a:lstStyle>
          <a:p>
            <a:pPr>
              <a:defRPr/>
            </a:pPr>
            <a:endParaRPr lang="en-US"/>
          </a:p>
        </p:txBody>
      </p:sp>
    </p:spTree>
    <p:extLst>
      <p:ext uri="{BB962C8B-B14F-4D97-AF65-F5344CB8AC3E}">
        <p14:creationId xmlns:p14="http://schemas.microsoft.com/office/powerpoint/2010/main" val="400815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2788" y="3592513"/>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5994400" y="1011238"/>
            <a:ext cx="0" cy="5159375"/>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8"/>
          <p:cNvSpPr txBox="1">
            <a:spLocks noChangeArrowheads="1"/>
          </p:cNvSpPr>
          <p:nvPr userDrawn="1"/>
        </p:nvSpPr>
        <p:spPr bwMode="auto">
          <a:xfrm>
            <a:off x="1666875" y="6804025"/>
            <a:ext cx="185738"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9" name="Content Placeholder 4"/>
          <p:cNvSpPr>
            <a:spLocks noGrp="1"/>
          </p:cNvSpPr>
          <p:nvPr>
            <p:ph sz="quarter" idx="18"/>
          </p:nvPr>
        </p:nvSpPr>
        <p:spPr>
          <a:xfrm>
            <a:off x="714568" y="1016313"/>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4"/>
          <p:cNvSpPr>
            <a:spLocks noGrp="1"/>
          </p:cNvSpPr>
          <p:nvPr>
            <p:ph sz="quarter" idx="26"/>
          </p:nvPr>
        </p:nvSpPr>
        <p:spPr>
          <a:xfrm>
            <a:off x="6096000" y="1017107"/>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quarter" idx="27"/>
          </p:nvPr>
        </p:nvSpPr>
        <p:spPr>
          <a:xfrm>
            <a:off x="714568" y="3702504"/>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4"/>
          <p:cNvSpPr>
            <a:spLocks noGrp="1"/>
          </p:cNvSpPr>
          <p:nvPr>
            <p:ph sz="quarter" idx="28"/>
          </p:nvPr>
        </p:nvSpPr>
        <p:spPr>
          <a:xfrm>
            <a:off x="6096000" y="3701561"/>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29"/>
          </p:nvPr>
        </p:nvSpPr>
        <p:spPr/>
        <p:txBody>
          <a:bodyPr/>
          <a:lstStyle>
            <a:lvl1pPr algn="l">
              <a:defRPr sz="1100" b="1" i="0">
                <a:solidFill>
                  <a:schemeClr val="bg1"/>
                </a:solidFill>
                <a:latin typeface="+mn-lt"/>
                <a:cs typeface="HelveticaNeue MediumCond"/>
              </a:defRPr>
            </a:lvl1pPr>
          </a:lstStyle>
          <a:p>
            <a:pPr>
              <a:defRPr/>
            </a:pPr>
            <a:fld id="{857692E9-1354-4286-8411-9093B91B82E7}" type="slidenum">
              <a:rPr lang="en-US"/>
              <a:pPr>
                <a:defRPr/>
              </a:pPr>
              <a:t>‹#›</a:t>
            </a:fld>
            <a:endParaRPr lang="en-US" dirty="0"/>
          </a:p>
        </p:txBody>
      </p:sp>
      <p:sp>
        <p:nvSpPr>
          <p:cNvPr id="11" name="Footer Placeholder 1"/>
          <p:cNvSpPr>
            <a:spLocks noGrp="1"/>
          </p:cNvSpPr>
          <p:nvPr>
            <p:ph type="ftr" sz="quarter" idx="30"/>
          </p:nvPr>
        </p:nvSpPr>
        <p:spPr/>
        <p:txBody>
          <a:bodyPr/>
          <a:lstStyle>
            <a:lvl1pPr>
              <a:defRPr/>
            </a:lvl1pPr>
          </a:lstStyle>
          <a:p>
            <a:pPr>
              <a:defRPr/>
            </a:pPr>
            <a:endParaRPr lang="en-US"/>
          </a:p>
        </p:txBody>
      </p:sp>
    </p:spTree>
    <p:extLst>
      <p:ext uri="{BB962C8B-B14F-4D97-AF65-F5344CB8AC3E}">
        <p14:creationId xmlns:p14="http://schemas.microsoft.com/office/powerpoint/2010/main" val="317792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FB7C5152-8945-4D84-8A0E-9BD2246044EE}" type="slidenum">
              <a:rPr lang="en-US"/>
              <a:pPr>
                <a:defRPr/>
              </a:pPr>
              <a:t>‹#›</a:t>
            </a:fld>
            <a:endParaRPr lang="en-US" dirty="0"/>
          </a:p>
        </p:txBody>
      </p:sp>
      <p:sp>
        <p:nvSpPr>
          <p:cNvPr id="4" name="Footer Placeholder 1"/>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3397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4140F68A-3CE6-47C8-B24D-8BBBE93E02C9}" type="slidenum">
              <a:rPr lang="en-US"/>
              <a:pPr>
                <a:defRPr/>
              </a:pPr>
              <a:t>‹#›</a:t>
            </a:fld>
            <a:endParaRPr lang="en-US" dirty="0"/>
          </a:p>
        </p:txBody>
      </p:sp>
      <p:sp>
        <p:nvSpPr>
          <p:cNvPr id="4" name="Footer Placeholder 1"/>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89064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2.png"/><Relationship Id="rId5" Type="http://schemas.openxmlformats.org/officeDocument/2006/relationships/slideLayout" Target="../slideLayouts/slideLayout9.xml"/><Relationship Id="rId10" Type="http://schemas.openxmlformats.org/officeDocument/2006/relationships/image" Target="../media/image11.png"/><Relationship Id="rId4" Type="http://schemas.openxmlformats.org/officeDocument/2006/relationships/slideLayout" Target="../slideLayouts/slideLayout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31708530823_523ed4fa90_o_cr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291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https://www.security.honeywell.com/hsc/images/Lyric-Gateway-Living-Room3_h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325" y="0"/>
            <a:ext cx="552767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27525" y="0"/>
            <a:ext cx="224313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25050" y="2017713"/>
            <a:ext cx="2284413"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016125"/>
            <a:ext cx="223996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GoDirec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0675" y="3922713"/>
            <a:ext cx="31543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70675" y="2017713"/>
            <a:ext cx="31543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 descr="Corner-01 copy.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463" y="3819525"/>
            <a:ext cx="12209463"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23438" y="5959475"/>
            <a:ext cx="17875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798" r:id="rId1"/>
    <p:sldLayoutId id="2147493805" r:id="rId2"/>
    <p:sldLayoutId id="2147493806" r:id="rId3"/>
  </p:sldLayoutIdLst>
  <p:hf hd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1525"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Corner-01 cop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792538"/>
            <a:ext cx="12188825"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23438" y="5959475"/>
            <a:ext cx="17875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799" r:id="rId1"/>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382250" y="0"/>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9731FCED-C7BD-4AD6-B1D5-302EBE267046}" type="slidenum">
              <a:rPr lang="en-US"/>
              <a:pPr>
                <a:defRPr/>
              </a:pPr>
              <a:t>‹#›</a:t>
            </a:fld>
            <a:endParaRPr lang="en-US" dirty="0"/>
          </a:p>
        </p:txBody>
      </p:sp>
      <p:sp>
        <p:nvSpPr>
          <p:cNvPr id="10" name="Rectangle 23"/>
          <p:cNvSpPr>
            <a:spLocks noChangeArrowheads="1"/>
          </p:cNvSpPr>
          <p:nvPr/>
        </p:nvSpPr>
        <p:spPr bwMode="auto">
          <a:xfrm>
            <a:off x="4200525" y="6656388"/>
            <a:ext cx="3505200"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2017 by Honeywell International Inc. All rights reserved. </a:t>
            </a:r>
          </a:p>
        </p:txBody>
      </p:sp>
      <p:sp>
        <p:nvSpPr>
          <p:cNvPr id="2" name="Footer Placeholder 1"/>
          <p:cNvSpPr>
            <a:spLocks noGrp="1"/>
          </p:cNvSpPr>
          <p:nvPr>
            <p:ph type="ftr" sz="quarter" idx="3"/>
          </p:nvPr>
        </p:nvSpPr>
        <p:spPr>
          <a:xfrm>
            <a:off x="712788" y="6656388"/>
            <a:ext cx="1249362" cy="277812"/>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pPr>
              <a:defRPr/>
            </a:pPr>
            <a:endParaRPr lang="en-US"/>
          </a:p>
        </p:txBody>
      </p:sp>
      <p:pic>
        <p:nvPicPr>
          <p:cNvPr id="3079"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693400" y="6329363"/>
            <a:ext cx="12795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794" r:id="rId1"/>
    <p:sldLayoutId id="2147493800" r:id="rId2"/>
    <p:sldLayoutId id="2147493801" r:id="rId3"/>
    <p:sldLayoutId id="2147493795" r:id="rId4"/>
    <p:sldLayoutId id="2147493796" r:id="rId5"/>
    <p:sldLayoutId id="2147493807" r:id="rId6"/>
    <p:sldLayoutId id="2147493809" r:id="rId7"/>
    <p:sldLayoutId id="2147493810" r:id="rId8"/>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82250" y="0"/>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712788" y="357188"/>
            <a:ext cx="105092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4214813" y="6162675"/>
            <a:ext cx="3505200"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2017 by Honeywell International Inc. All rights reserved. </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12E168D-DE6B-4584-A6B4-59970503B014}" type="slidenum">
              <a:rPr lang="en-US"/>
              <a:pPr>
                <a:defRPr/>
              </a:pPr>
              <a:t>‹#›</a:t>
            </a:fld>
            <a:endParaRPr lang="en-US" dirty="0"/>
          </a:p>
        </p:txBody>
      </p:sp>
      <p:sp>
        <p:nvSpPr>
          <p:cNvPr id="3" name="Footer Placeholder 2"/>
          <p:cNvSpPr>
            <a:spLocks noGrp="1"/>
          </p:cNvSpPr>
          <p:nvPr>
            <p:ph type="ftr" sz="quarter" idx="3"/>
          </p:nvPr>
        </p:nvSpPr>
        <p:spPr>
          <a:xfrm>
            <a:off x="712788" y="6146800"/>
            <a:ext cx="1490662" cy="200025"/>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pPr>
              <a:defRPr/>
            </a:pPr>
            <a:endParaRPr lang="en-US"/>
          </a:p>
        </p:txBody>
      </p:sp>
      <p:sp>
        <p:nvSpPr>
          <p:cNvPr id="8" name="Round Single Corner Rectangle 7"/>
          <p:cNvSpPr/>
          <p:nvPr/>
        </p:nvSpPr>
        <p:spPr>
          <a:xfrm>
            <a:off x="0" y="63769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spTree>
  </p:cSld>
  <p:clrMap bg1="lt1" tx1="dk1" bg2="lt2" tx2="dk2" accent1="accent1" accent2="accent2" accent3="accent3" accent4="accent4" accent5="accent5" accent6="accent6" hlink="hlink" folHlink="folHlink"/>
  <p:sldLayoutIdLst>
    <p:sldLayoutId id="2147493802" r:id="rId1"/>
    <p:sldLayoutId id="2147493803" r:id="rId2"/>
    <p:sldLayoutId id="2147493804" r:id="rId3"/>
    <p:sldLayoutId id="2147493797" r:id="rId4"/>
    <p:sldLayoutId id="2147493808" r:id="rId5"/>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jpg"/><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hyperlink" Target="https://honeywell.northplains.com/login"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honeywelliscoop@honeywell.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www.hspinstore.com/" TargetMode="External"/><Relationship Id="rId3" Type="http://schemas.openxmlformats.org/officeDocument/2006/relationships/hyperlink" Target="mailto:honeywelliscoop@honeywell.com" TargetMode="External"/><Relationship Id="rId7" Type="http://schemas.openxmlformats.org/officeDocument/2006/relationships/hyperlink" Target="http://is.partnerconcierge.com/"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honeywell.northplains.com/login/" TargetMode="External"/><Relationship Id="rId5" Type="http://schemas.openxmlformats.org/officeDocument/2006/relationships/hyperlink" Target="https://go.honeywellsafety.com/MAPform" TargetMode="External"/><Relationship Id="rId4" Type="http://schemas.openxmlformats.org/officeDocument/2006/relationships/hyperlink" Target="mailto:honeywell@partnerconcierge.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3.png"/><Relationship Id="rId11" Type="http://schemas.openxmlformats.org/officeDocument/2006/relationships/image" Target="../media/image48.jp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41.PNG"/><Relationship Id="rId9"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is.partnerconcierge.com/"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979590" y="6323573"/>
            <a:ext cx="6617887" cy="249655"/>
          </a:xfrm>
        </p:spPr>
        <p:txBody>
          <a:bodyPr/>
          <a:lstStyle/>
          <a:p>
            <a:r>
              <a:rPr lang="en-US" dirty="0"/>
              <a:t>2018 </a:t>
            </a:r>
            <a:r>
              <a:rPr lang="en-US" dirty="0" err="1"/>
              <a:t>Co-OP</a:t>
            </a:r>
            <a:r>
              <a:rPr lang="en-US" dirty="0"/>
              <a:t> Program for buying group Members</a:t>
            </a:r>
          </a:p>
          <a:p>
            <a:endParaRPr lang="en-US" dirty="0"/>
          </a:p>
        </p:txBody>
      </p:sp>
      <p:sp>
        <p:nvSpPr>
          <p:cNvPr id="5" name="Text Placeholder 4"/>
          <p:cNvSpPr>
            <a:spLocks noGrp="1"/>
          </p:cNvSpPr>
          <p:nvPr>
            <p:ph type="body" sz="quarter" idx="11"/>
          </p:nvPr>
        </p:nvSpPr>
        <p:spPr/>
        <p:txBody>
          <a:bodyPr/>
          <a:lstStyle/>
          <a:p>
            <a:r>
              <a:rPr lang="en-US" dirty="0"/>
              <a:t>April 2018</a:t>
            </a:r>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16081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UNDERSTANDING THE BRAND</a:t>
            </a:r>
          </a:p>
        </p:txBody>
      </p:sp>
      <p:sp>
        <p:nvSpPr>
          <p:cNvPr id="2" name="Text Placeholder 1"/>
          <p:cNvSpPr>
            <a:spLocks noGrp="1"/>
          </p:cNvSpPr>
          <p:nvPr>
            <p:ph type="body" sz="quarter" idx="15"/>
          </p:nvPr>
        </p:nvSpPr>
        <p:spPr/>
        <p:txBody>
          <a:bodyPr/>
          <a:lstStyle/>
          <a:p>
            <a:r>
              <a:rPr lang="en-US" dirty="0"/>
              <a:t>Managing to Brand Standards</a:t>
            </a:r>
          </a:p>
        </p:txBody>
      </p:sp>
      <p:sp>
        <p:nvSpPr>
          <p:cNvPr id="7" name="Content Placeholder 6"/>
          <p:cNvSpPr>
            <a:spLocks noGrp="1"/>
          </p:cNvSpPr>
          <p:nvPr>
            <p:ph sz="quarter" idx="12"/>
          </p:nvPr>
        </p:nvSpPr>
        <p:spPr/>
        <p:txBody>
          <a:bodyPr/>
          <a:lstStyle/>
          <a:p>
            <a:r>
              <a:rPr lang="en-US" dirty="0"/>
              <a:t>Honeywell has a proud history and is well-known throughout the world. With its instant brand recognition and equity, the distinctive red logo is one of Honeywell’s most valuable assets. </a:t>
            </a:r>
          </a:p>
          <a:p>
            <a:endParaRPr lang="en-US" dirty="0"/>
          </a:p>
          <a:p>
            <a:r>
              <a:rPr lang="en-US" dirty="0"/>
              <a:t>Authorized channel partners may use Honeywell branding in sales and marketing efforts so long as prior written authorization is given. </a:t>
            </a:r>
          </a:p>
          <a:p>
            <a:endParaRPr lang="en-US" b="1" dirty="0"/>
          </a:p>
          <a:p>
            <a:r>
              <a:rPr lang="en-US" b="1" dirty="0"/>
              <a:t>It must always be clear that the material in question originates with the channel partner and not Honeywell. </a:t>
            </a:r>
          </a:p>
          <a:p>
            <a:endParaRPr lang="en-US" b="1" dirty="0"/>
          </a:p>
          <a:p>
            <a:r>
              <a:rPr lang="en-US" dirty="0"/>
              <a:t>Honeywell has created a set of “Authorized Distributor” logos to help distinguish partner-created collateral from Honeywell- created collateral</a:t>
            </a:r>
          </a:p>
        </p:txBody>
      </p:sp>
      <p:sp>
        <p:nvSpPr>
          <p:cNvPr id="4" name="Slide Number Placeholder 3"/>
          <p:cNvSpPr>
            <a:spLocks noGrp="1"/>
          </p:cNvSpPr>
          <p:nvPr>
            <p:ph type="sldNum" sz="quarter" idx="16"/>
          </p:nvPr>
        </p:nvSpPr>
        <p:spPr/>
        <p:txBody>
          <a:bodyPr/>
          <a:lstStyle/>
          <a:p>
            <a:pPr>
              <a:defRPr/>
            </a:pPr>
            <a:fld id="{F0121559-6FAE-4C9F-95D5-751370D9C50E}" type="slidenum">
              <a:rPr lang="en-US" smtClean="0"/>
              <a:pPr>
                <a:defRPr/>
              </a:pPr>
              <a:t>9</a:t>
            </a:fld>
            <a:endParaRPr lang="en-US" dirty="0"/>
          </a:p>
        </p:txBody>
      </p:sp>
    </p:spTree>
    <p:extLst>
      <p:ext uri="{BB962C8B-B14F-4D97-AF65-F5344CB8AC3E}">
        <p14:creationId xmlns:p14="http://schemas.microsoft.com/office/powerpoint/2010/main" val="364028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altLang="en-US" dirty="0"/>
              <a:t>Authorized Distributor Logos</a:t>
            </a:r>
          </a:p>
        </p:txBody>
      </p:sp>
      <p:sp>
        <p:nvSpPr>
          <p:cNvPr id="6" name="Text Placeholder 5"/>
          <p:cNvSpPr>
            <a:spLocks noGrp="1"/>
          </p:cNvSpPr>
          <p:nvPr>
            <p:ph type="body" sz="quarter" idx="15"/>
          </p:nvPr>
        </p:nvSpPr>
        <p:spPr/>
        <p:txBody>
          <a:bodyPr/>
          <a:lstStyle/>
          <a:p>
            <a:r>
              <a:rPr lang="en-US" dirty="0"/>
              <a:t>Guidance </a:t>
            </a:r>
            <a:r>
              <a:rPr lang="en-US"/>
              <a:t>for Using New Logos</a:t>
            </a:r>
            <a:endParaRPr lang="en-US" dirty="0"/>
          </a:p>
        </p:txBody>
      </p:sp>
      <p:sp>
        <p:nvSpPr>
          <p:cNvPr id="5" name="Content Placeholder 4"/>
          <p:cNvSpPr>
            <a:spLocks noGrp="1"/>
          </p:cNvSpPr>
          <p:nvPr>
            <p:ph sz="quarter" idx="12"/>
          </p:nvPr>
        </p:nvSpPr>
        <p:spPr/>
        <p:txBody>
          <a:bodyPr/>
          <a:lstStyle/>
          <a:p>
            <a:pPr marL="274320">
              <a:lnSpc>
                <a:spcPct val="150000"/>
              </a:lnSpc>
              <a:spcBef>
                <a:spcPts val="0"/>
              </a:spcBef>
              <a:spcAft>
                <a:spcPts val="200"/>
              </a:spcAft>
              <a:buFont typeface="Arial" charset="0"/>
              <a:buChar char="•"/>
              <a:defRPr/>
            </a:pPr>
            <a:r>
              <a:rPr lang="en-US" dirty="0"/>
              <a:t>Authorized Distributor logos must be used in all channel partner sales and marketing material</a:t>
            </a:r>
          </a:p>
          <a:p>
            <a:pPr lvl="1">
              <a:lnSpc>
                <a:spcPct val="150000"/>
              </a:lnSpc>
              <a:buFont typeface="Arial" charset="0"/>
              <a:buChar char="•"/>
              <a:defRPr/>
            </a:pPr>
            <a:r>
              <a:rPr lang="en-US" dirty="0">
                <a:solidFill>
                  <a:srgbClr val="FF0000"/>
                </a:solidFill>
              </a:rPr>
              <a:t>Exception:</a:t>
            </a:r>
            <a:r>
              <a:rPr lang="en-US" dirty="0"/>
              <a:t> Catalogs can continue using logos without “Authorized Distributor”</a:t>
            </a:r>
          </a:p>
          <a:p>
            <a:pPr marL="274320">
              <a:lnSpc>
                <a:spcPct val="150000"/>
              </a:lnSpc>
              <a:spcBef>
                <a:spcPts val="0"/>
              </a:spcBef>
              <a:spcAft>
                <a:spcPts val="200"/>
              </a:spcAft>
              <a:buFont typeface="Arial" charset="0"/>
              <a:buChar char="•"/>
              <a:defRPr/>
            </a:pPr>
            <a:r>
              <a:rPr lang="en-US" dirty="0"/>
              <a:t>Below are some examples of commonly used logos in North America</a:t>
            </a:r>
          </a:p>
          <a:p>
            <a:pPr marL="274320">
              <a:lnSpc>
                <a:spcPct val="150000"/>
              </a:lnSpc>
              <a:spcBef>
                <a:spcPts val="0"/>
              </a:spcBef>
              <a:spcAft>
                <a:spcPts val="200"/>
              </a:spcAft>
              <a:buFont typeface="Arial" charset="0"/>
              <a:buChar char="•"/>
              <a:defRPr/>
            </a:pPr>
            <a:r>
              <a:rPr lang="en-US" dirty="0"/>
              <a:t>All logos will be available for download from the HSP Media Library</a:t>
            </a:r>
          </a:p>
        </p:txBody>
      </p:sp>
      <p:sp>
        <p:nvSpPr>
          <p:cNvPr id="4" name="Slide Number Placeholder 3"/>
          <p:cNvSpPr>
            <a:spLocks noGrp="1"/>
          </p:cNvSpPr>
          <p:nvPr>
            <p:ph type="sldNum" sz="quarter" idx="16"/>
          </p:nvPr>
        </p:nvSpPr>
        <p:spPr/>
        <p:txBody>
          <a:bodyPr/>
          <a:lstStyle/>
          <a:p>
            <a:pPr>
              <a:defRPr/>
            </a:pPr>
            <a:fld id="{CF47CAC1-3FD6-4428-A8CB-7B6401E69D62}" type="slidenum">
              <a:rPr lang="en-US"/>
              <a:pPr>
                <a:defRPr/>
              </a:pPr>
              <a:t>10</a:t>
            </a:fld>
            <a:endParaRPr lang="en-US" dirty="0"/>
          </a:p>
        </p:txBody>
      </p:sp>
      <p:pic>
        <p:nvPicPr>
          <p:cNvPr id="3" name="Picture 2"/>
          <p:cNvPicPr>
            <a:picLocks noChangeAspect="1"/>
          </p:cNvPicPr>
          <p:nvPr/>
        </p:nvPicPr>
        <p:blipFill>
          <a:blip r:embed="rId3"/>
          <a:stretch>
            <a:fillRect/>
          </a:stretch>
        </p:blipFill>
        <p:spPr>
          <a:xfrm>
            <a:off x="974900" y="3787291"/>
            <a:ext cx="1899534" cy="585868"/>
          </a:xfrm>
          <a:prstGeom prst="rect">
            <a:avLst/>
          </a:prstGeom>
        </p:spPr>
      </p:pic>
      <p:pic>
        <p:nvPicPr>
          <p:cNvPr id="12" name="Picture 11"/>
          <p:cNvPicPr>
            <a:picLocks noChangeAspect="1"/>
          </p:cNvPicPr>
          <p:nvPr/>
        </p:nvPicPr>
        <p:blipFill>
          <a:blip r:embed="rId4"/>
          <a:stretch>
            <a:fillRect/>
          </a:stretch>
        </p:blipFill>
        <p:spPr>
          <a:xfrm>
            <a:off x="974900" y="4690746"/>
            <a:ext cx="2743200" cy="579582"/>
          </a:xfrm>
          <a:prstGeom prst="rect">
            <a:avLst/>
          </a:prstGeom>
        </p:spPr>
      </p:pic>
      <p:pic>
        <p:nvPicPr>
          <p:cNvPr id="13" name="Picture 12"/>
          <p:cNvPicPr>
            <a:picLocks noChangeAspect="1"/>
          </p:cNvPicPr>
          <p:nvPr/>
        </p:nvPicPr>
        <p:blipFill>
          <a:blip r:embed="rId5"/>
          <a:stretch>
            <a:fillRect/>
          </a:stretch>
        </p:blipFill>
        <p:spPr>
          <a:xfrm>
            <a:off x="7594768" y="4690746"/>
            <a:ext cx="2743200" cy="597976"/>
          </a:xfrm>
          <a:prstGeom prst="rect">
            <a:avLst/>
          </a:prstGeom>
        </p:spPr>
      </p:pic>
      <p:pic>
        <p:nvPicPr>
          <p:cNvPr id="14" name="Picture 13"/>
          <p:cNvPicPr>
            <a:picLocks noChangeAspect="1"/>
          </p:cNvPicPr>
          <p:nvPr/>
        </p:nvPicPr>
        <p:blipFill>
          <a:blip r:embed="rId6"/>
          <a:stretch>
            <a:fillRect/>
          </a:stretch>
        </p:blipFill>
        <p:spPr>
          <a:xfrm>
            <a:off x="4300946" y="4690746"/>
            <a:ext cx="2743200" cy="588534"/>
          </a:xfrm>
          <a:prstGeom prst="rect">
            <a:avLst/>
          </a:prstGeom>
        </p:spPr>
      </p:pic>
      <p:pic>
        <p:nvPicPr>
          <p:cNvPr id="15" name="Picture 14"/>
          <p:cNvPicPr>
            <a:picLocks noChangeAspect="1"/>
          </p:cNvPicPr>
          <p:nvPr/>
        </p:nvPicPr>
        <p:blipFill>
          <a:blip r:embed="rId7"/>
          <a:stretch>
            <a:fillRect/>
          </a:stretch>
        </p:blipFill>
        <p:spPr>
          <a:xfrm>
            <a:off x="7594768" y="5648635"/>
            <a:ext cx="2743200" cy="622570"/>
          </a:xfrm>
          <a:prstGeom prst="rect">
            <a:avLst/>
          </a:prstGeom>
        </p:spPr>
      </p:pic>
      <p:pic>
        <p:nvPicPr>
          <p:cNvPr id="16" name="Picture 15"/>
          <p:cNvPicPr>
            <a:picLocks noChangeAspect="1"/>
          </p:cNvPicPr>
          <p:nvPr/>
        </p:nvPicPr>
        <p:blipFill>
          <a:blip r:embed="rId8"/>
          <a:stretch>
            <a:fillRect/>
          </a:stretch>
        </p:blipFill>
        <p:spPr>
          <a:xfrm>
            <a:off x="974900" y="5648635"/>
            <a:ext cx="2743200" cy="490970"/>
          </a:xfrm>
          <a:prstGeom prst="rect">
            <a:avLst/>
          </a:prstGeom>
        </p:spPr>
      </p:pic>
      <p:pic>
        <p:nvPicPr>
          <p:cNvPr id="17" name="Picture 16"/>
          <p:cNvPicPr>
            <a:picLocks noChangeAspect="1"/>
          </p:cNvPicPr>
          <p:nvPr/>
        </p:nvPicPr>
        <p:blipFill>
          <a:blip r:embed="rId9"/>
          <a:stretch>
            <a:fillRect/>
          </a:stretch>
        </p:blipFill>
        <p:spPr>
          <a:xfrm>
            <a:off x="4300946" y="5648635"/>
            <a:ext cx="2743200" cy="496395"/>
          </a:xfrm>
          <a:prstGeom prst="rect">
            <a:avLst/>
          </a:prstGeom>
        </p:spPr>
      </p:pic>
    </p:spTree>
    <p:extLst>
      <p:ext uri="{BB962C8B-B14F-4D97-AF65-F5344CB8AC3E}">
        <p14:creationId xmlns:p14="http://schemas.microsoft.com/office/powerpoint/2010/main" val="372904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Distributor Media Library</a:t>
            </a:r>
          </a:p>
        </p:txBody>
      </p:sp>
      <p:sp>
        <p:nvSpPr>
          <p:cNvPr id="8" name="Text Placeholder 7"/>
          <p:cNvSpPr>
            <a:spLocks noGrp="1"/>
          </p:cNvSpPr>
          <p:nvPr>
            <p:ph type="body" sz="quarter" idx="15"/>
          </p:nvPr>
        </p:nvSpPr>
        <p:spPr/>
        <p:txBody>
          <a:bodyPr/>
          <a:lstStyle/>
          <a:p>
            <a:r>
              <a:rPr lang="en-US" dirty="0"/>
              <a:t>Browse, Search and Filter for available assets</a:t>
            </a:r>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11</a:t>
            </a:fld>
            <a:endParaRPr lang="en-US" dirty="0"/>
          </a:p>
        </p:txBody>
      </p:sp>
      <p:sp>
        <p:nvSpPr>
          <p:cNvPr id="2" name="Content Placeholder 1"/>
          <p:cNvSpPr>
            <a:spLocks noGrp="1"/>
          </p:cNvSpPr>
          <p:nvPr>
            <p:ph sz="quarter" idx="12"/>
          </p:nvPr>
        </p:nvSpPr>
        <p:spPr>
          <a:xfrm>
            <a:off x="871253" y="1005840"/>
            <a:ext cx="10507947" cy="5053316"/>
          </a:xfrm>
        </p:spPr>
        <p:txBody>
          <a:bodyPr/>
          <a:lstStyle/>
          <a:p>
            <a:r>
              <a:rPr lang="en-US" dirty="0"/>
              <a:t>Access to high resolution images and other marketing tools</a:t>
            </a:r>
            <a:br>
              <a:rPr lang="en-US" dirty="0"/>
            </a:br>
            <a:r>
              <a:rPr lang="en-US" dirty="0">
                <a:hlinkClick r:id="rId3"/>
              </a:rPr>
              <a:t>https://honeywell.northplains.com/login</a:t>
            </a:r>
            <a:endParaRPr lang="en-US" dirty="0"/>
          </a:p>
        </p:txBody>
      </p:sp>
      <p:pic>
        <p:nvPicPr>
          <p:cNvPr id="5" name="Picture 4"/>
          <p:cNvPicPr>
            <a:picLocks noChangeAspect="1"/>
          </p:cNvPicPr>
          <p:nvPr/>
        </p:nvPicPr>
        <p:blipFill>
          <a:blip r:embed="rId4"/>
          <a:stretch>
            <a:fillRect/>
          </a:stretch>
        </p:blipFill>
        <p:spPr>
          <a:xfrm>
            <a:off x="2432956" y="2155310"/>
            <a:ext cx="7040128" cy="3903846"/>
          </a:xfrm>
          <a:prstGeom prst="rect">
            <a:avLst/>
          </a:prstGeom>
          <a:ln>
            <a:solidFill>
              <a:schemeClr val="bg1">
                <a:lumMod val="85000"/>
              </a:schemeClr>
            </a:solidFill>
          </a:ln>
        </p:spPr>
      </p:pic>
    </p:spTree>
    <p:extLst>
      <p:ext uri="{BB962C8B-B14F-4D97-AF65-F5344CB8AC3E}">
        <p14:creationId xmlns:p14="http://schemas.microsoft.com/office/powerpoint/2010/main" val="29660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Six Easy Steps to Leverage Co-Op Funds</a:t>
            </a:r>
          </a:p>
        </p:txBody>
      </p:sp>
      <p:sp>
        <p:nvSpPr>
          <p:cNvPr id="9" name="Text Placeholder 8"/>
          <p:cNvSpPr>
            <a:spLocks noGrp="1"/>
          </p:cNvSpPr>
          <p:nvPr>
            <p:ph type="body" sz="quarter" idx="15"/>
          </p:nvPr>
        </p:nvSpPr>
        <p:spPr/>
        <p:txBody>
          <a:bodyPr/>
          <a:lstStyle/>
          <a:p>
            <a:r>
              <a:rPr lang="en-US" dirty="0"/>
              <a:t>Keeping Things Simple</a:t>
            </a:r>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12</a:t>
            </a:fld>
            <a:endParaRPr lang="en-US" dirty="0"/>
          </a:p>
        </p:txBody>
      </p:sp>
      <p:graphicFrame>
        <p:nvGraphicFramePr>
          <p:cNvPr id="11" name="Diagram 10"/>
          <p:cNvGraphicFramePr/>
          <p:nvPr>
            <p:extLst>
              <p:ext uri="{D42A27DB-BD31-4B8C-83A1-F6EECF244321}">
                <p14:modId xmlns:p14="http://schemas.microsoft.com/office/powerpoint/2010/main" val="3511456471"/>
              </p:ext>
            </p:extLst>
          </p:nvPr>
        </p:nvGraphicFramePr>
        <p:xfrm>
          <a:off x="2005496" y="1152939"/>
          <a:ext cx="7430051" cy="4745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681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Project Approval Process</a:t>
            </a:r>
          </a:p>
        </p:txBody>
      </p:sp>
      <p:sp>
        <p:nvSpPr>
          <p:cNvPr id="8" name="Text Placeholder 7"/>
          <p:cNvSpPr>
            <a:spLocks noGrp="1"/>
          </p:cNvSpPr>
          <p:nvPr>
            <p:ph type="body" sz="quarter" idx="15"/>
          </p:nvPr>
        </p:nvSpPr>
        <p:spPr/>
        <p:txBody>
          <a:bodyPr/>
          <a:lstStyle/>
          <a:p>
            <a:r>
              <a:rPr lang="en-US" dirty="0"/>
              <a:t>Submit Project Requests  As Needed or Just Once</a:t>
            </a:r>
          </a:p>
        </p:txBody>
      </p:sp>
      <p:sp>
        <p:nvSpPr>
          <p:cNvPr id="5" name="Content Placeholder 4"/>
          <p:cNvSpPr>
            <a:spLocks noGrp="1"/>
          </p:cNvSpPr>
          <p:nvPr>
            <p:ph sz="quarter" idx="12"/>
          </p:nvPr>
        </p:nvSpPr>
        <p:spPr>
          <a:xfrm>
            <a:off x="315384" y="875877"/>
            <a:ext cx="10507947" cy="2257288"/>
          </a:xfrm>
        </p:spPr>
        <p:txBody>
          <a:bodyPr/>
          <a:lstStyle/>
          <a:p>
            <a:r>
              <a:rPr lang="en-US" sz="1800" dirty="0"/>
              <a:t>Submit a Project Request Form or Annual Marketing Plan</a:t>
            </a:r>
          </a:p>
          <a:p>
            <a:pPr lvl="1"/>
            <a:r>
              <a:rPr lang="en-US" sz="1600" dirty="0"/>
              <a:t>Project Request Form – details individual project requests</a:t>
            </a:r>
          </a:p>
          <a:p>
            <a:pPr lvl="1"/>
            <a:r>
              <a:rPr lang="en-US" sz="1600" dirty="0"/>
              <a:t>Annual Marketing Plan – lists all projects in the year where Co-Op funds will be requested</a:t>
            </a:r>
            <a:endParaRPr lang="en-US" sz="1400" dirty="0"/>
          </a:p>
          <a:p>
            <a:pPr lvl="1"/>
            <a:r>
              <a:rPr lang="en-US" sz="1600" dirty="0"/>
              <a:t>Having either an approved Project Request for or Approved Annual Marketing Plan is a requirement  – no exceptions!</a:t>
            </a:r>
          </a:p>
          <a:p>
            <a:pPr lvl="1"/>
            <a:r>
              <a:rPr lang="en-US" sz="1600" dirty="0"/>
              <a:t>Forms located at:  http://go.honeywellsafety.com/MAPform</a:t>
            </a:r>
          </a:p>
          <a:p>
            <a:pPr lvl="1"/>
            <a:r>
              <a:rPr lang="en-US" sz="1600" dirty="0"/>
              <a:t>Submit completed forms to:  </a:t>
            </a:r>
            <a:r>
              <a:rPr lang="en-US" sz="1600" dirty="0">
                <a:hlinkClick r:id="rId3"/>
              </a:rPr>
              <a:t>honeywelliscoop@honeywell.com</a:t>
            </a:r>
            <a:r>
              <a:rPr lang="en-US" sz="1600" dirty="0"/>
              <a:t> by September 1, 2018.  No requests will be considered after this date.</a:t>
            </a:r>
          </a:p>
          <a:p>
            <a:endParaRPr lang="en-US" sz="1800" dirty="0"/>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13</a:t>
            </a:fld>
            <a:endParaRPr lang="en-US" dirty="0"/>
          </a:p>
        </p:txBody>
      </p:sp>
      <p:pic>
        <p:nvPicPr>
          <p:cNvPr id="9" name="Content Placeholder 3"/>
          <p:cNvPicPr>
            <a:picLocks noChangeAspect="1"/>
          </p:cNvPicPr>
          <p:nvPr/>
        </p:nvPicPr>
        <p:blipFill>
          <a:blip r:embed="rId4"/>
          <a:stretch>
            <a:fillRect/>
          </a:stretch>
        </p:blipFill>
        <p:spPr>
          <a:xfrm>
            <a:off x="613550" y="3286509"/>
            <a:ext cx="10683920" cy="2890530"/>
          </a:xfrm>
          <a:prstGeom prst="rect">
            <a:avLst/>
          </a:prstGeom>
        </p:spPr>
      </p:pic>
    </p:spTree>
    <p:extLst>
      <p:ext uri="{BB962C8B-B14F-4D97-AF65-F5344CB8AC3E}">
        <p14:creationId xmlns:p14="http://schemas.microsoft.com/office/powerpoint/2010/main" val="123396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Claims Process</a:t>
            </a:r>
          </a:p>
        </p:txBody>
      </p:sp>
      <p:sp>
        <p:nvSpPr>
          <p:cNvPr id="7" name="Text Placeholder 6"/>
          <p:cNvSpPr>
            <a:spLocks noGrp="1"/>
          </p:cNvSpPr>
          <p:nvPr>
            <p:ph type="body" sz="quarter" idx="15"/>
          </p:nvPr>
        </p:nvSpPr>
        <p:spPr/>
        <p:txBody>
          <a:bodyPr/>
          <a:lstStyle/>
          <a:p>
            <a:r>
              <a:rPr lang="en-US" dirty="0"/>
              <a:t>Need Approved Project, Invoice and Adequate Proof of Performance</a:t>
            </a:r>
          </a:p>
        </p:txBody>
      </p:sp>
      <p:sp>
        <p:nvSpPr>
          <p:cNvPr id="5" name="Content Placeholder 4"/>
          <p:cNvSpPr>
            <a:spLocks noGrp="1"/>
          </p:cNvSpPr>
          <p:nvPr>
            <p:ph sz="quarter" idx="12"/>
          </p:nvPr>
        </p:nvSpPr>
        <p:spPr>
          <a:xfrm>
            <a:off x="714568" y="1005840"/>
            <a:ext cx="6277903" cy="5053316"/>
          </a:xfrm>
        </p:spPr>
        <p:txBody>
          <a:bodyPr/>
          <a:lstStyle/>
          <a:p>
            <a:r>
              <a:rPr lang="en-US" sz="1800" dirty="0"/>
              <a:t>No claim will be paid without an approved Project Approval Form on file</a:t>
            </a:r>
          </a:p>
          <a:p>
            <a:r>
              <a:rPr lang="en-US" sz="1800" dirty="0"/>
              <a:t>Only claims submitted within 30 days of project completion AND no later than October 31, 2018 will be considered</a:t>
            </a:r>
          </a:p>
          <a:p>
            <a:pPr lvl="1"/>
            <a:r>
              <a:rPr lang="en-US" sz="1600" dirty="0"/>
              <a:t>The only exception is for pre-approved projects targeted for November and December</a:t>
            </a:r>
          </a:p>
          <a:p>
            <a:r>
              <a:rPr lang="en-US" sz="1800" dirty="0"/>
              <a:t>An invoice and adequate proof of performance required for claim approval</a:t>
            </a:r>
          </a:p>
          <a:p>
            <a:r>
              <a:rPr lang="en-US" sz="1800" dirty="0"/>
              <a:t>Claims paid in form of credit memo only</a:t>
            </a:r>
          </a:p>
          <a:p>
            <a:endParaRPr lang="en-US" dirty="0"/>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14</a:t>
            </a:fld>
            <a:endParaRPr lang="en-US" dirty="0"/>
          </a:p>
        </p:txBody>
      </p:sp>
      <p:pic>
        <p:nvPicPr>
          <p:cNvPr id="9" name="Picture 8" descr="austinworks - Generation Gap WQ"/>
          <p:cNvPicPr>
            <a:picLocks noChangeAspect="1"/>
          </p:cNvPicPr>
          <p:nvPr/>
        </p:nvPicPr>
        <p:blipFill>
          <a:blip r:embed="rId3"/>
          <a:stretch>
            <a:fillRect/>
          </a:stretch>
        </p:blipFill>
        <p:spPr>
          <a:xfrm>
            <a:off x="8364071" y="2615962"/>
            <a:ext cx="3443194" cy="3443194"/>
          </a:xfrm>
          <a:prstGeom prst="rect">
            <a:avLst/>
          </a:prstGeom>
        </p:spPr>
      </p:pic>
      <p:pic>
        <p:nvPicPr>
          <p:cNvPr id="8" name="Picture 7" descr="Clipart - primary template &lt;strong&gt;invoice&lt;/strong&gt;"/>
          <p:cNvPicPr>
            <a:picLocks noChangeAspect="1"/>
          </p:cNvPicPr>
          <p:nvPr/>
        </p:nvPicPr>
        <p:blipFill>
          <a:blip r:embed="rId4"/>
          <a:stretch>
            <a:fillRect/>
          </a:stretch>
        </p:blipFill>
        <p:spPr>
          <a:xfrm>
            <a:off x="7216588" y="875877"/>
            <a:ext cx="2294966" cy="2294966"/>
          </a:xfrm>
          <a:prstGeom prst="rect">
            <a:avLst/>
          </a:prstGeom>
        </p:spPr>
      </p:pic>
    </p:spTree>
    <p:extLst>
      <p:ext uri="{BB962C8B-B14F-4D97-AF65-F5344CB8AC3E}">
        <p14:creationId xmlns:p14="http://schemas.microsoft.com/office/powerpoint/2010/main" val="3340045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 to Honeywell Partner Concierge (HPC)	</a:t>
            </a:r>
          </a:p>
        </p:txBody>
      </p:sp>
      <p:sp>
        <p:nvSpPr>
          <p:cNvPr id="9" name="Text Placeholder 8"/>
          <p:cNvSpPr>
            <a:spLocks noGrp="1"/>
          </p:cNvSpPr>
          <p:nvPr>
            <p:ph type="body" sz="quarter" idx="15"/>
          </p:nvPr>
        </p:nvSpPr>
        <p:spPr/>
        <p:txBody>
          <a:bodyPr/>
          <a:lstStyle/>
          <a:p>
            <a:r>
              <a:rPr lang="en-US" dirty="0"/>
              <a:t>Expanding Your Agency Network</a:t>
            </a:r>
          </a:p>
        </p:txBody>
      </p:sp>
      <p:sp>
        <p:nvSpPr>
          <p:cNvPr id="5" name="Content Placeholder 4"/>
          <p:cNvSpPr>
            <a:spLocks noGrp="1"/>
          </p:cNvSpPr>
          <p:nvPr>
            <p:ph sz="quarter" idx="12"/>
          </p:nvPr>
        </p:nvSpPr>
        <p:spPr>
          <a:xfrm>
            <a:off x="709621" y="1231127"/>
            <a:ext cx="4520041" cy="5053316"/>
          </a:xfrm>
        </p:spPr>
        <p:txBody>
          <a:bodyPr/>
          <a:lstStyle/>
          <a:p>
            <a:r>
              <a:rPr lang="en-US" dirty="0"/>
              <a:t>Website developed for HIS Partners, backed by professional marketing agency</a:t>
            </a:r>
          </a:p>
          <a:p>
            <a:pPr marL="171450" indent="-171450"/>
            <a:r>
              <a:rPr lang="en-US" dirty="0"/>
              <a:t>Allows you to:</a:t>
            </a:r>
          </a:p>
          <a:p>
            <a:pPr marL="400050" lvl="1" indent="-171450"/>
            <a:r>
              <a:rPr lang="en-US" dirty="0"/>
              <a:t>Download HIS Marketing collateral for free</a:t>
            </a:r>
          </a:p>
          <a:p>
            <a:pPr marL="400050" lvl="1" indent="-171450"/>
            <a:r>
              <a:rPr lang="en-US" dirty="0"/>
              <a:t>Customize Collateral for Free</a:t>
            </a:r>
          </a:p>
          <a:p>
            <a:pPr marL="400050" lvl="1" indent="-171450"/>
            <a:r>
              <a:rPr lang="en-US" dirty="0"/>
              <a:t>Request quotes for custom projects</a:t>
            </a:r>
          </a:p>
          <a:p>
            <a:endParaRPr lang="en-US" dirty="0"/>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15</a:t>
            </a:fld>
            <a:endParaRPr lang="en-US" dirty="0"/>
          </a:p>
        </p:txBody>
      </p:sp>
      <p:pic>
        <p:nvPicPr>
          <p:cNvPr id="10" name="Content Placeholder 6"/>
          <p:cNvPicPr>
            <a:picLocks noChangeAspect="1"/>
          </p:cNvPicPr>
          <p:nvPr/>
        </p:nvPicPr>
        <p:blipFill>
          <a:blip r:embed="rId3"/>
          <a:stretch>
            <a:fillRect/>
          </a:stretch>
        </p:blipFill>
        <p:spPr>
          <a:xfrm>
            <a:off x="5557086" y="1393653"/>
            <a:ext cx="6088814" cy="3416887"/>
          </a:xfrm>
          <a:prstGeom prst="rect">
            <a:avLst/>
          </a:prstGeom>
        </p:spPr>
      </p:pic>
    </p:spTree>
    <p:extLst>
      <p:ext uri="{BB962C8B-B14F-4D97-AF65-F5344CB8AC3E}">
        <p14:creationId xmlns:p14="http://schemas.microsoft.com/office/powerpoint/2010/main" val="52982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Choose HPC</a:t>
            </a:r>
          </a:p>
        </p:txBody>
      </p:sp>
      <p:sp>
        <p:nvSpPr>
          <p:cNvPr id="9" name="Text Placeholder 8"/>
          <p:cNvSpPr>
            <a:spLocks noGrp="1"/>
          </p:cNvSpPr>
          <p:nvPr>
            <p:ph type="body" sz="quarter" idx="15"/>
          </p:nvPr>
        </p:nvSpPr>
        <p:spPr/>
        <p:txBody>
          <a:bodyPr/>
          <a:lstStyle/>
          <a:p>
            <a:r>
              <a:rPr lang="en-US" dirty="0"/>
              <a:t>You’ll Hear More about HPC Soon!</a:t>
            </a:r>
          </a:p>
        </p:txBody>
      </p:sp>
      <p:sp>
        <p:nvSpPr>
          <p:cNvPr id="8" name="Content Placeholder 7"/>
          <p:cNvSpPr>
            <a:spLocks noGrp="1"/>
          </p:cNvSpPr>
          <p:nvPr>
            <p:ph sz="quarter" idx="12"/>
          </p:nvPr>
        </p:nvSpPr>
        <p:spPr/>
        <p:txBody>
          <a:bodyPr/>
          <a:lstStyle/>
          <a:p>
            <a:pPr lvl="1"/>
            <a:endParaRPr lang="en-US" sz="1600" dirty="0"/>
          </a:p>
          <a:p>
            <a:pPr lvl="2"/>
            <a:endParaRPr lang="en-US" sz="1400" dirty="0"/>
          </a:p>
          <a:p>
            <a:endParaRPr lang="en-US" sz="1800" dirty="0"/>
          </a:p>
          <a:p>
            <a:endParaRPr lang="en-US" sz="1800" dirty="0"/>
          </a:p>
          <a:p>
            <a:endParaRPr lang="en-US" sz="1800" dirty="0"/>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16</a:t>
            </a:fld>
            <a:endParaRPr lang="en-US" dirty="0"/>
          </a:p>
        </p:txBody>
      </p:sp>
      <p:sp>
        <p:nvSpPr>
          <p:cNvPr id="13" name="Content Placeholder 4"/>
          <p:cNvSpPr txBox="1">
            <a:spLocks/>
          </p:cNvSpPr>
          <p:nvPr/>
        </p:nvSpPr>
        <p:spPr>
          <a:xfrm>
            <a:off x="714568" y="1005840"/>
            <a:ext cx="4217582" cy="5053316"/>
          </a:xfrm>
          <a:prstGeom prst="rect">
            <a:avLst/>
          </a:prstGeom>
        </p:spPr>
        <p:txBody>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285750"/>
            <a:r>
              <a:rPr lang="en-US" sz="1800" dirty="0"/>
              <a:t>Discounted Agency Rates</a:t>
            </a:r>
          </a:p>
          <a:p>
            <a:pPr marL="57150" indent="-285750"/>
            <a:r>
              <a:rPr lang="en-US" sz="1800" dirty="0"/>
              <a:t>Quick Turn Times</a:t>
            </a:r>
          </a:p>
          <a:p>
            <a:pPr marL="57150" indent="-285750"/>
            <a:r>
              <a:rPr lang="en-US" sz="1800" dirty="0"/>
              <a:t>Use Co-Op Funds more effectively</a:t>
            </a:r>
          </a:p>
          <a:p>
            <a:pPr marL="514350" lvl="1" indent="-285750">
              <a:buFont typeface="Arial" panose="020B0604020202020204" pitchFamily="34" charset="0"/>
              <a:buChar char="•"/>
            </a:pPr>
            <a:r>
              <a:rPr lang="en-US" sz="1600" dirty="0"/>
              <a:t>100% Reimbursement on approved marketing projects through HPC</a:t>
            </a:r>
          </a:p>
          <a:p>
            <a:pPr marL="514350" lvl="1" indent="-285750">
              <a:buFont typeface="Arial" panose="020B0604020202020204" pitchFamily="34" charset="0"/>
              <a:buChar char="•"/>
            </a:pPr>
            <a:r>
              <a:rPr lang="en-US" sz="1600" dirty="0"/>
              <a:t>50% reimbursement rate for projects using other vendors</a:t>
            </a:r>
          </a:p>
          <a:p>
            <a:pPr marL="57150" indent="-285750"/>
            <a:r>
              <a:rPr lang="en-US" sz="1800" dirty="0"/>
              <a:t>HPC makes it easy</a:t>
            </a:r>
          </a:p>
          <a:p>
            <a:pPr marL="514350" lvl="1" indent="-285750"/>
            <a:r>
              <a:rPr lang="en-US" sz="1600" dirty="0"/>
              <a:t>Custom Project Request Form on HPC doubles as Project Request form – HPC passes it to Co-Op Administrator</a:t>
            </a:r>
          </a:p>
          <a:p>
            <a:pPr marL="514350" lvl="1" indent="-285750"/>
            <a:r>
              <a:rPr lang="en-US" sz="1600" dirty="0"/>
              <a:t>No need to submit draft materials for proofing review</a:t>
            </a:r>
          </a:p>
          <a:p>
            <a:pPr marL="971550" lvl="2" indent="-285750">
              <a:buFont typeface="Arial" panose="020B0604020202020204" pitchFamily="34" charset="0"/>
              <a:buChar char="•"/>
            </a:pPr>
            <a:r>
              <a:rPr lang="en-US" sz="1400" dirty="0"/>
              <a:t>HPC is an extension of our Marcom Team, well trained in Brand Standards</a:t>
            </a:r>
          </a:p>
          <a:p>
            <a:pPr marL="514350" lvl="1" indent="-285750">
              <a:buFont typeface="Arial" panose="020B0604020202020204" pitchFamily="34" charset="0"/>
              <a:buChar char="•"/>
            </a:pPr>
            <a:r>
              <a:rPr lang="en-US" sz="1600" dirty="0"/>
              <a:t>HPC drives the claims process</a:t>
            </a:r>
          </a:p>
          <a:p>
            <a:pPr marL="971550" lvl="2" indent="-285750">
              <a:buFont typeface="Arial" panose="020B0604020202020204" pitchFamily="34" charset="0"/>
              <a:buChar char="•"/>
            </a:pPr>
            <a:r>
              <a:rPr lang="en-US" sz="1400" dirty="0"/>
              <a:t>Provides Invoice and Proof of Performance</a:t>
            </a:r>
          </a:p>
          <a:p>
            <a:pPr marL="57150" indent="-285750"/>
            <a:endParaRPr lang="en-US" sz="1800" dirty="0"/>
          </a:p>
          <a:p>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2283257066"/>
              </p:ext>
            </p:extLst>
          </p:nvPr>
        </p:nvGraphicFramePr>
        <p:xfrm>
          <a:off x="5088835" y="704836"/>
          <a:ext cx="6290365" cy="5003800"/>
        </p:xfrm>
        <a:graphic>
          <a:graphicData uri="http://schemas.openxmlformats.org/drawingml/2006/table">
            <a:tbl>
              <a:tblPr firstRow="1" bandRow="1">
                <a:tableStyleId>{69CF1AB2-1976-4502-BF36-3FF5EA218861}</a:tableStyleId>
              </a:tblPr>
              <a:tblGrid>
                <a:gridCol w="3061252">
                  <a:extLst>
                    <a:ext uri="{9D8B030D-6E8A-4147-A177-3AD203B41FA5}">
                      <a16:colId xmlns:a16="http://schemas.microsoft.com/office/drawing/2014/main" val="502312118"/>
                    </a:ext>
                  </a:extLst>
                </a:gridCol>
                <a:gridCol w="1325217">
                  <a:extLst>
                    <a:ext uri="{9D8B030D-6E8A-4147-A177-3AD203B41FA5}">
                      <a16:colId xmlns:a16="http://schemas.microsoft.com/office/drawing/2014/main" val="2362303883"/>
                    </a:ext>
                  </a:extLst>
                </a:gridCol>
                <a:gridCol w="861392">
                  <a:extLst>
                    <a:ext uri="{9D8B030D-6E8A-4147-A177-3AD203B41FA5}">
                      <a16:colId xmlns:a16="http://schemas.microsoft.com/office/drawing/2014/main" val="193510482"/>
                    </a:ext>
                  </a:extLst>
                </a:gridCol>
                <a:gridCol w="1042504">
                  <a:extLst>
                    <a:ext uri="{9D8B030D-6E8A-4147-A177-3AD203B41FA5}">
                      <a16:colId xmlns:a16="http://schemas.microsoft.com/office/drawing/2014/main" val="3113797981"/>
                    </a:ext>
                  </a:extLst>
                </a:gridCol>
              </a:tblGrid>
              <a:tr h="370840">
                <a:tc>
                  <a:txBody>
                    <a:bodyPr/>
                    <a:lstStyle/>
                    <a:p>
                      <a:pPr algn="ctr"/>
                      <a:endParaRPr lang="en-US" dirty="0"/>
                    </a:p>
                  </a:txBody>
                  <a:tcPr/>
                </a:tc>
                <a:tc>
                  <a:txBody>
                    <a:bodyPr/>
                    <a:lstStyle/>
                    <a:p>
                      <a:pPr algn="ctr"/>
                      <a:r>
                        <a:rPr lang="en-US" dirty="0"/>
                        <a:t>Member</a:t>
                      </a:r>
                    </a:p>
                  </a:txBody>
                  <a:tcPr/>
                </a:tc>
                <a:tc>
                  <a:txBody>
                    <a:bodyPr/>
                    <a:lstStyle/>
                    <a:p>
                      <a:pPr algn="ctr"/>
                      <a:r>
                        <a:rPr lang="en-US" dirty="0"/>
                        <a:t>HPC</a:t>
                      </a:r>
                    </a:p>
                  </a:txBody>
                  <a:tcPr/>
                </a:tc>
                <a:tc>
                  <a:txBody>
                    <a:bodyPr/>
                    <a:lstStyle/>
                    <a:p>
                      <a:pPr algn="ctr"/>
                      <a:r>
                        <a:rPr lang="en-US" dirty="0"/>
                        <a:t>HIS</a:t>
                      </a:r>
                    </a:p>
                  </a:txBody>
                  <a:tcPr/>
                </a:tc>
                <a:extLst>
                  <a:ext uri="{0D108BD9-81ED-4DB2-BD59-A6C34878D82A}">
                    <a16:rowId xmlns:a16="http://schemas.microsoft.com/office/drawing/2014/main" val="852882558"/>
                  </a:ext>
                </a:extLst>
              </a:tr>
              <a:tr h="370840">
                <a:tc>
                  <a:txBody>
                    <a:bodyPr/>
                    <a:lstStyle/>
                    <a:p>
                      <a:r>
                        <a:rPr lang="en-US" sz="1600" dirty="0"/>
                        <a:t>Request a Custom</a:t>
                      </a:r>
                      <a:r>
                        <a:rPr lang="en-US" sz="1600" baseline="0" dirty="0"/>
                        <a:t> Project</a:t>
                      </a:r>
                    </a:p>
                    <a:p>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19711953"/>
                  </a:ext>
                </a:extLst>
              </a:tr>
              <a:tr h="370840">
                <a:tc>
                  <a:txBody>
                    <a:bodyPr/>
                    <a:lstStyle/>
                    <a:p>
                      <a:r>
                        <a:rPr lang="en-US" sz="1600" dirty="0"/>
                        <a:t>Provide a SOW &amp; Quote</a:t>
                      </a:r>
                    </a:p>
                    <a:p>
                      <a:endParaRPr lang="en-US" sz="1600"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975520509"/>
                  </a:ext>
                </a:extLst>
              </a:tr>
              <a:tr h="370840">
                <a:tc>
                  <a:txBody>
                    <a:bodyPr/>
                    <a:lstStyle/>
                    <a:p>
                      <a:r>
                        <a:rPr lang="en-US" sz="1600" dirty="0"/>
                        <a:t>Approve project and Quote</a:t>
                      </a:r>
                    </a:p>
                    <a:p>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0834889"/>
                  </a:ext>
                </a:extLst>
              </a:tr>
              <a:tr h="370840">
                <a:tc>
                  <a:txBody>
                    <a:bodyPr/>
                    <a:lstStyle/>
                    <a:p>
                      <a:r>
                        <a:rPr lang="en-US" sz="1600" dirty="0"/>
                        <a:t>Cut PO</a:t>
                      </a:r>
                    </a:p>
                    <a:p>
                      <a:endParaRPr lang="en-US" sz="1600"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02135129"/>
                  </a:ext>
                </a:extLst>
              </a:tr>
              <a:tr h="370840">
                <a:tc>
                  <a:txBody>
                    <a:bodyPr/>
                    <a:lstStyle/>
                    <a:p>
                      <a:r>
                        <a:rPr lang="en-US" sz="1600" dirty="0"/>
                        <a:t>Invoice</a:t>
                      </a:r>
                      <a:r>
                        <a:rPr lang="en-US" sz="1600" baseline="0" dirty="0"/>
                        <a:t> for Work</a:t>
                      </a:r>
                    </a:p>
                    <a:p>
                      <a:endParaRPr lang="en-US" sz="1600"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50448321"/>
                  </a:ext>
                </a:extLst>
              </a:tr>
              <a:tr h="370840">
                <a:tc>
                  <a:txBody>
                    <a:bodyPr/>
                    <a:lstStyle/>
                    <a:p>
                      <a:r>
                        <a:rPr lang="en-US" sz="1600" dirty="0"/>
                        <a:t>Pay for work</a:t>
                      </a:r>
                    </a:p>
                    <a:p>
                      <a:endParaRPr lang="en-US" sz="1600"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23926147"/>
                  </a:ext>
                </a:extLst>
              </a:tr>
              <a:tr h="370840">
                <a:tc>
                  <a:txBody>
                    <a:bodyPr/>
                    <a:lstStyle/>
                    <a:p>
                      <a:r>
                        <a:rPr lang="en-US" sz="1600" dirty="0"/>
                        <a:t>Submit Invoice</a:t>
                      </a:r>
                      <a:r>
                        <a:rPr lang="en-US" sz="1600" baseline="0" dirty="0"/>
                        <a:t> and Proof of Performance to HIS</a:t>
                      </a:r>
                      <a:endParaRPr lang="en-US" sz="1600"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81445578"/>
                  </a:ext>
                </a:extLst>
              </a:tr>
              <a:tr h="370840">
                <a:tc>
                  <a:txBody>
                    <a:bodyPr/>
                    <a:lstStyle/>
                    <a:p>
                      <a:r>
                        <a:rPr lang="en-US" sz="1600" dirty="0"/>
                        <a:t>Issue Credit</a:t>
                      </a:r>
                    </a:p>
                    <a:p>
                      <a:endParaRPr lang="en-US" sz="1600"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76121638"/>
                  </a:ext>
                </a:extLst>
              </a:tr>
            </a:tbl>
          </a:graphicData>
        </a:graphic>
      </p:graphicFrame>
      <p:sp>
        <p:nvSpPr>
          <p:cNvPr id="15" name="Oval 14"/>
          <p:cNvSpPr/>
          <p:nvPr/>
        </p:nvSpPr>
        <p:spPr>
          <a:xfrm>
            <a:off x="8678919" y="1115252"/>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16" name="Oval 15"/>
          <p:cNvSpPr/>
          <p:nvPr/>
        </p:nvSpPr>
        <p:spPr>
          <a:xfrm>
            <a:off x="9734085" y="3538147"/>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17" name="Oval 16"/>
          <p:cNvSpPr/>
          <p:nvPr/>
        </p:nvSpPr>
        <p:spPr>
          <a:xfrm>
            <a:off x="8678919" y="4113145"/>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18" name="Oval 17"/>
          <p:cNvSpPr/>
          <p:nvPr/>
        </p:nvSpPr>
        <p:spPr>
          <a:xfrm>
            <a:off x="9752348" y="4788627"/>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19" name="Oval 18"/>
          <p:cNvSpPr/>
          <p:nvPr/>
        </p:nvSpPr>
        <p:spPr>
          <a:xfrm>
            <a:off x="10655796" y="5277846"/>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20" name="Oval 19"/>
          <p:cNvSpPr/>
          <p:nvPr/>
        </p:nvSpPr>
        <p:spPr>
          <a:xfrm>
            <a:off x="8678919" y="2975078"/>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21" name="Oval 20"/>
          <p:cNvSpPr/>
          <p:nvPr/>
        </p:nvSpPr>
        <p:spPr>
          <a:xfrm>
            <a:off x="8678919" y="2334009"/>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
        <p:nvSpPr>
          <p:cNvPr id="22" name="Oval 21"/>
          <p:cNvSpPr/>
          <p:nvPr/>
        </p:nvSpPr>
        <p:spPr>
          <a:xfrm>
            <a:off x="9752348" y="1805291"/>
            <a:ext cx="238539" cy="290314"/>
          </a:xfrm>
          <a:prstGeom prst="ellipse">
            <a:avLst/>
          </a:prstGeom>
          <a:solidFill>
            <a:srgbClr val="E42020"/>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spTree>
    <p:extLst>
      <p:ext uri="{BB962C8B-B14F-4D97-AF65-F5344CB8AC3E}">
        <p14:creationId xmlns:p14="http://schemas.microsoft.com/office/powerpoint/2010/main" val="2033967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dirty="0"/>
              <a:t>Bookmark the Website!</a:t>
            </a:r>
          </a:p>
        </p:txBody>
      </p:sp>
      <p:sp>
        <p:nvSpPr>
          <p:cNvPr id="7" name="Title 6"/>
          <p:cNvSpPr>
            <a:spLocks noGrp="1"/>
          </p:cNvSpPr>
          <p:nvPr>
            <p:ph type="title"/>
          </p:nvPr>
        </p:nvSpPr>
        <p:spPr/>
        <p:txBody>
          <a:bodyPr/>
          <a:lstStyle/>
          <a:p>
            <a:r>
              <a:rPr lang="en-US" dirty="0"/>
              <a:t>Final Program Reminders</a:t>
            </a:r>
          </a:p>
        </p:txBody>
      </p:sp>
      <p:sp>
        <p:nvSpPr>
          <p:cNvPr id="8" name="Content Placeholder 7"/>
          <p:cNvSpPr>
            <a:spLocks noGrp="1"/>
          </p:cNvSpPr>
          <p:nvPr>
            <p:ph sz="quarter" idx="19"/>
          </p:nvPr>
        </p:nvSpPr>
        <p:spPr>
          <a:xfrm>
            <a:off x="6101398" y="1005406"/>
            <a:ext cx="5764537" cy="4353403"/>
          </a:xfrm>
        </p:spPr>
        <p:txBody>
          <a:bodyPr/>
          <a:lstStyle/>
          <a:p>
            <a:pPr lvl="1"/>
            <a:endParaRPr lang="en-US" dirty="0"/>
          </a:p>
          <a:p>
            <a:pPr lvl="1"/>
            <a:endParaRPr lang="en-US" sz="1600" dirty="0"/>
          </a:p>
          <a:p>
            <a:pPr marL="515937" lvl="2" indent="0">
              <a:buNone/>
            </a:pPr>
            <a:endParaRPr lang="en-US" sz="1400" dirty="0"/>
          </a:p>
          <a:p>
            <a:endParaRPr lang="en-US" sz="1800" dirty="0"/>
          </a:p>
          <a:p>
            <a:endParaRPr lang="en-US" sz="1800" dirty="0"/>
          </a:p>
        </p:txBody>
      </p:sp>
      <p:sp>
        <p:nvSpPr>
          <p:cNvPr id="11" name="Content Placeholder 10"/>
          <p:cNvSpPr>
            <a:spLocks noGrp="1"/>
          </p:cNvSpPr>
          <p:nvPr>
            <p:ph sz="quarter" idx="20"/>
          </p:nvPr>
        </p:nvSpPr>
        <p:spPr>
          <a:xfrm>
            <a:off x="445039" y="972568"/>
            <a:ext cx="5120640" cy="5053316"/>
          </a:xfrm>
        </p:spPr>
        <p:txBody>
          <a:bodyPr/>
          <a:lstStyle/>
          <a:p>
            <a:r>
              <a:rPr lang="en-US" sz="1800" dirty="0"/>
              <a:t>Project Requests</a:t>
            </a:r>
          </a:p>
          <a:p>
            <a:pPr lvl="1"/>
            <a:r>
              <a:rPr lang="en-US" sz="1600" dirty="0"/>
              <a:t>Eligible partners will have until 9/1/18 to submit project requests for approval. No project requests will be considered after this date.</a:t>
            </a:r>
          </a:p>
          <a:p>
            <a:pPr lvl="1"/>
            <a:r>
              <a:rPr lang="en-US" sz="1600" dirty="0"/>
              <a:t>Unused funds will not be rolled over for use in the next calendar year.</a:t>
            </a:r>
          </a:p>
          <a:p>
            <a:r>
              <a:rPr lang="en-US" sz="1800" dirty="0"/>
              <a:t>Claims</a:t>
            </a:r>
          </a:p>
          <a:p>
            <a:pPr lvl="1"/>
            <a:r>
              <a:rPr lang="en-US" sz="1600" dirty="0"/>
              <a:t>No claims paid without an approved Pre-approval Form on file and copy of original invoice and adequate proof of performance.</a:t>
            </a:r>
          </a:p>
          <a:p>
            <a:pPr lvl="1"/>
            <a:r>
              <a:rPr lang="en-US" sz="1600" dirty="0"/>
              <a:t>Claims must be submitted within 30 days of completion.</a:t>
            </a:r>
          </a:p>
          <a:p>
            <a:pPr lvl="1"/>
            <a:r>
              <a:rPr lang="en-US" sz="1600" dirty="0"/>
              <a:t>Claims will be paid in form of a credit memo only</a:t>
            </a:r>
          </a:p>
          <a:p>
            <a:r>
              <a:rPr lang="en-US" sz="1800" dirty="0"/>
              <a:t>Other</a:t>
            </a:r>
          </a:p>
          <a:p>
            <a:pPr lvl="1"/>
            <a:r>
              <a:rPr lang="en-US" sz="1600" dirty="0"/>
              <a:t>HPC is paid like any other vendor – then invoice / POP submitted for claim reimbursement.</a:t>
            </a:r>
          </a:p>
          <a:p>
            <a:pPr lvl="1"/>
            <a:r>
              <a:rPr lang="en-US" sz="1600" dirty="0"/>
              <a:t>Still use HSP Medial Library for images</a:t>
            </a:r>
          </a:p>
          <a:p>
            <a:endParaRPr lang="en-US" sz="1800" dirty="0"/>
          </a:p>
        </p:txBody>
      </p:sp>
      <p:sp>
        <p:nvSpPr>
          <p:cNvPr id="6" name="Slide Number Placeholder 5"/>
          <p:cNvSpPr>
            <a:spLocks noGrp="1"/>
          </p:cNvSpPr>
          <p:nvPr>
            <p:ph type="sldNum" sz="quarter" idx="21"/>
          </p:nvPr>
        </p:nvSpPr>
        <p:spPr/>
        <p:txBody>
          <a:bodyPr/>
          <a:lstStyle/>
          <a:p>
            <a:pPr>
              <a:defRPr/>
            </a:pPr>
            <a:fld id="{101B4089-F82E-4213-8BF9-229AA927FE97}" type="slidenum">
              <a:rPr lang="en-US" smtClean="0"/>
              <a:pPr>
                <a:defRPr/>
              </a:pPr>
              <a:t>17</a:t>
            </a:fld>
            <a:endParaRPr lang="en-US" dirty="0"/>
          </a:p>
        </p:txBody>
      </p:sp>
      <p:sp>
        <p:nvSpPr>
          <p:cNvPr id="10" name="Content Placeholder 7"/>
          <p:cNvSpPr>
            <a:spLocks noGrp="1"/>
          </p:cNvSpPr>
          <p:nvPr/>
        </p:nvSpPr>
        <p:spPr>
          <a:xfrm>
            <a:off x="6096000" y="997518"/>
            <a:ext cx="5764537" cy="5028366"/>
          </a:xfrm>
          <a:prstGeom prst="rect">
            <a:avLst/>
          </a:prstGeom>
        </p:spPr>
        <p:txBody>
          <a:bodyPr/>
          <a:lstStyle>
            <a:lvl1pPr marL="274320" indent="-169863" algn="l" defTabSz="457200" rtl="0" eaLnBrk="0" fontAlgn="base" hangingPunct="0">
              <a:spcBef>
                <a:spcPts val="0"/>
              </a:spcBef>
              <a:spcAft>
                <a:spcPts val="20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502920" indent="-169863" algn="l" defTabSz="457200" rtl="0" eaLnBrk="0" fontAlgn="base" hangingPunct="0">
              <a:spcBef>
                <a:spcPts val="0"/>
              </a:spcBef>
              <a:spcAft>
                <a:spcPts val="20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685800" indent="-169863" algn="l" defTabSz="457200" rtl="0" eaLnBrk="0" fontAlgn="base" hangingPunct="0">
              <a:spcBef>
                <a:spcPts val="0"/>
              </a:spcBef>
              <a:spcAft>
                <a:spcPts val="20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914400" indent="-173736" algn="l" defTabSz="457200" rtl="0" eaLnBrk="0" fontAlgn="base" hangingPunct="0">
              <a:spcBef>
                <a:spcPts val="0"/>
              </a:spcBef>
              <a:spcAft>
                <a:spcPts val="20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1097280" indent="-173736" algn="l" defTabSz="457200" rtl="0" eaLnBrk="0" fontAlgn="base" hangingPunct="0">
              <a:spcBef>
                <a:spcPct val="20000"/>
              </a:spcBef>
              <a:spcAft>
                <a:spcPts val="20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Contacts</a:t>
            </a:r>
          </a:p>
          <a:p>
            <a:pPr lvl="1"/>
            <a:r>
              <a:rPr lang="en-US" sz="1600" dirty="0"/>
              <a:t>Co-Op Program Contact: </a:t>
            </a:r>
            <a:r>
              <a:rPr lang="en-US" sz="1600" dirty="0">
                <a:hlinkClick r:id="rId3"/>
              </a:rPr>
              <a:t>honeywelliscoop@honeywell.com</a:t>
            </a:r>
            <a:endParaRPr lang="en-US" sz="1600" dirty="0"/>
          </a:p>
          <a:p>
            <a:pPr lvl="1"/>
            <a:r>
              <a:rPr lang="en-US" sz="1600" dirty="0"/>
              <a:t>HPC Contact:    </a:t>
            </a:r>
            <a:r>
              <a:rPr lang="en-US" sz="1600" dirty="0">
                <a:hlinkClick r:id="rId4"/>
              </a:rPr>
              <a:t>honeywell@partnerconcierge.com</a:t>
            </a:r>
            <a:endParaRPr lang="en-US" sz="1600" dirty="0"/>
          </a:p>
          <a:p>
            <a:r>
              <a:rPr lang="en-US" dirty="0"/>
              <a:t>Co-Op Program Information:  </a:t>
            </a:r>
            <a:r>
              <a:rPr lang="en-US" sz="1800" dirty="0">
                <a:hlinkClick r:id="rId5"/>
              </a:rPr>
              <a:t>https://go.honeywellsafety.com/MAPform</a:t>
            </a:r>
            <a:endParaRPr lang="en-US" sz="1800" dirty="0"/>
          </a:p>
          <a:p>
            <a:pPr lvl="1"/>
            <a:r>
              <a:rPr lang="en-US" sz="1600" dirty="0"/>
              <a:t>For Distributor Advertising Guidelines</a:t>
            </a:r>
          </a:p>
          <a:p>
            <a:pPr lvl="1"/>
            <a:r>
              <a:rPr lang="en-US" sz="1600" dirty="0"/>
              <a:t>Forms</a:t>
            </a:r>
          </a:p>
          <a:p>
            <a:pPr lvl="1"/>
            <a:r>
              <a:rPr lang="en-US" sz="1600" dirty="0"/>
              <a:t>Program Guidelines</a:t>
            </a:r>
          </a:p>
          <a:p>
            <a:pPr lvl="1"/>
            <a:r>
              <a:rPr lang="en-US" sz="1600" dirty="0"/>
              <a:t>Program Brochures</a:t>
            </a:r>
          </a:p>
          <a:p>
            <a:r>
              <a:rPr lang="en-US" dirty="0"/>
              <a:t>HSP Media Library</a:t>
            </a:r>
          </a:p>
          <a:p>
            <a:pPr lvl="1"/>
            <a:r>
              <a:rPr lang="en-US" dirty="0">
                <a:hlinkClick r:id="rId6"/>
              </a:rPr>
              <a:t>https://honeywell.northplains.com/login/</a:t>
            </a:r>
            <a:endParaRPr lang="en-US" dirty="0"/>
          </a:p>
          <a:p>
            <a:r>
              <a:rPr lang="en-US" dirty="0"/>
              <a:t>Honeywell Partner Concierge</a:t>
            </a:r>
          </a:p>
          <a:p>
            <a:pPr lvl="1"/>
            <a:r>
              <a:rPr lang="en-US" dirty="0">
                <a:hlinkClick r:id="rId7"/>
              </a:rPr>
              <a:t>http://is.partnerconcierge.com/</a:t>
            </a:r>
            <a:endParaRPr lang="en-US" dirty="0"/>
          </a:p>
          <a:p>
            <a:r>
              <a:rPr lang="en-US" dirty="0"/>
              <a:t>Point of Purchase displays</a:t>
            </a:r>
          </a:p>
          <a:p>
            <a:pPr lvl="1"/>
            <a:r>
              <a:rPr lang="en-US" u="sng" dirty="0">
                <a:hlinkClick r:id="rId8"/>
              </a:rPr>
              <a:t>www.hspinstore.com</a:t>
            </a:r>
            <a:r>
              <a:rPr lang="en-US" dirty="0"/>
              <a:t> 	</a:t>
            </a:r>
          </a:p>
          <a:p>
            <a:pPr lvl="1"/>
            <a:endParaRPr lang="en-US" dirty="0"/>
          </a:p>
          <a:p>
            <a:pPr lvl="1"/>
            <a:endParaRPr lang="en-US" sz="1600" dirty="0"/>
          </a:p>
          <a:p>
            <a:pPr marL="515937" lvl="2" indent="0">
              <a:buNone/>
            </a:pPr>
            <a:endParaRPr lang="en-US" sz="1400" dirty="0"/>
          </a:p>
          <a:p>
            <a:endParaRPr lang="en-US" sz="1800" dirty="0"/>
          </a:p>
          <a:p>
            <a:endParaRPr lang="en-US" sz="1800" dirty="0"/>
          </a:p>
        </p:txBody>
      </p:sp>
    </p:spTree>
    <p:extLst>
      <p:ext uri="{BB962C8B-B14F-4D97-AF65-F5344CB8AC3E}">
        <p14:creationId xmlns:p14="http://schemas.microsoft.com/office/powerpoint/2010/main" val="3620660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2915582" y="6222292"/>
            <a:ext cx="6617885" cy="254118"/>
          </a:xfrm>
        </p:spPr>
        <p:txBody>
          <a:bodyPr/>
          <a:lstStyle/>
          <a:p>
            <a:pPr marL="0" indent="0">
              <a:buNone/>
            </a:pPr>
            <a:r>
              <a:rPr lang="en-US" dirty="0"/>
              <a:t>Services Overview</a:t>
            </a:r>
          </a:p>
        </p:txBody>
      </p:sp>
      <p:sp>
        <p:nvSpPr>
          <p:cNvPr id="7" name="Text Placeholder 2"/>
          <p:cNvSpPr>
            <a:spLocks noGrp="1"/>
          </p:cNvSpPr>
          <p:nvPr>
            <p:ph type="body" sz="quarter" idx="12"/>
          </p:nvPr>
        </p:nvSpPr>
        <p:spPr>
          <a:xfrm>
            <a:off x="2915582" y="5960247"/>
            <a:ext cx="6617885" cy="249655"/>
          </a:xfrm>
        </p:spPr>
        <p:txBody>
          <a:bodyPr/>
          <a:lstStyle/>
          <a:p>
            <a:pPr marL="0" indent="0">
              <a:buNone/>
            </a:pPr>
            <a:r>
              <a:rPr lang="en-US" dirty="0"/>
              <a:t>Honeywell Partner concierge</a:t>
            </a:r>
          </a:p>
        </p:txBody>
      </p:sp>
      <p:sp>
        <p:nvSpPr>
          <p:cNvPr id="8" name="Text Placeholder 3"/>
          <p:cNvSpPr>
            <a:spLocks noGrp="1"/>
          </p:cNvSpPr>
          <p:nvPr>
            <p:ph type="body" sz="quarter" idx="11"/>
          </p:nvPr>
        </p:nvSpPr>
        <p:spPr>
          <a:xfrm>
            <a:off x="271060" y="6220656"/>
            <a:ext cx="2504314" cy="230945"/>
          </a:xfrm>
        </p:spPr>
        <p:txBody>
          <a:bodyPr/>
          <a:lstStyle/>
          <a:p>
            <a:pPr marL="0" indent="0">
              <a:buNone/>
            </a:pPr>
            <a:r>
              <a:rPr lang="en-US" dirty="0"/>
              <a:t>1H18</a:t>
            </a:r>
          </a:p>
        </p:txBody>
      </p:sp>
    </p:spTree>
    <p:extLst>
      <p:ext uri="{BB962C8B-B14F-4D97-AF65-F5344CB8AC3E}">
        <p14:creationId xmlns:p14="http://schemas.microsoft.com/office/powerpoint/2010/main" val="4752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Welcome</a:t>
            </a:r>
          </a:p>
        </p:txBody>
      </p:sp>
      <p:sp>
        <p:nvSpPr>
          <p:cNvPr id="8" name="Text Placeholder 7"/>
          <p:cNvSpPr>
            <a:spLocks noGrp="1"/>
          </p:cNvSpPr>
          <p:nvPr>
            <p:ph type="body" sz="quarter" idx="15"/>
          </p:nvPr>
        </p:nvSpPr>
        <p:spPr/>
        <p:txBody>
          <a:bodyPr/>
          <a:lstStyle/>
          <a:p>
            <a:pPr>
              <a:spcBef>
                <a:spcPct val="30000"/>
              </a:spcBef>
              <a:buClrTx/>
              <a:defRPr/>
            </a:pPr>
            <a:r>
              <a:rPr lang="en-US" dirty="0"/>
              <a:t>Thank you for joining us</a:t>
            </a:r>
          </a:p>
        </p:txBody>
      </p:sp>
      <p:sp>
        <p:nvSpPr>
          <p:cNvPr id="7" name="Content Placeholder 6"/>
          <p:cNvSpPr>
            <a:spLocks noGrp="1"/>
          </p:cNvSpPr>
          <p:nvPr>
            <p:ph sz="quarter" idx="12"/>
          </p:nvPr>
        </p:nvSpPr>
        <p:spPr>
          <a:xfrm>
            <a:off x="714568" y="1005840"/>
            <a:ext cx="5098184" cy="5053316"/>
          </a:xfrm>
        </p:spPr>
        <p:txBody>
          <a:bodyPr/>
          <a:lstStyle/>
          <a:p>
            <a:r>
              <a:rPr lang="en-US" sz="2400" dirty="0"/>
              <a:t>Agenda</a:t>
            </a:r>
          </a:p>
          <a:p>
            <a:pPr lvl="1"/>
            <a:r>
              <a:rPr lang="en-US" sz="2000" dirty="0"/>
              <a:t>Co-Op Overview</a:t>
            </a:r>
          </a:p>
          <a:p>
            <a:pPr lvl="2"/>
            <a:r>
              <a:rPr lang="en-US" sz="1800" dirty="0"/>
              <a:t>Positioning</a:t>
            </a:r>
          </a:p>
          <a:p>
            <a:pPr lvl="2"/>
            <a:r>
              <a:rPr lang="en-US" sz="1800" dirty="0"/>
              <a:t>Eligibility</a:t>
            </a:r>
          </a:p>
          <a:p>
            <a:pPr lvl="2"/>
            <a:r>
              <a:rPr lang="en-US" sz="1800" dirty="0"/>
              <a:t>Highlight</a:t>
            </a:r>
          </a:p>
          <a:p>
            <a:pPr lvl="2"/>
            <a:r>
              <a:rPr lang="en-US" sz="1800" dirty="0"/>
              <a:t>Process</a:t>
            </a:r>
          </a:p>
          <a:p>
            <a:pPr lvl="2"/>
            <a:r>
              <a:rPr lang="en-US" sz="1800" dirty="0"/>
              <a:t>Guidelines</a:t>
            </a:r>
          </a:p>
          <a:p>
            <a:pPr lvl="2"/>
            <a:r>
              <a:rPr lang="en-US" sz="1800" dirty="0"/>
              <a:t>Exceptions</a:t>
            </a:r>
          </a:p>
          <a:p>
            <a:pPr lvl="2"/>
            <a:r>
              <a:rPr lang="en-US" sz="1800" dirty="0"/>
              <a:t>Q&amp;A</a:t>
            </a:r>
          </a:p>
          <a:p>
            <a:pPr lvl="1"/>
            <a:r>
              <a:rPr lang="en-US" sz="2000" dirty="0"/>
              <a:t>HPC Overview &amp; Demo</a:t>
            </a:r>
          </a:p>
          <a:p>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510" y="875877"/>
            <a:ext cx="5103132" cy="4681772"/>
          </a:xfrm>
          <a:prstGeom prst="rect">
            <a:avLst/>
          </a:prstGeom>
        </p:spPr>
      </p:pic>
    </p:spTree>
    <p:extLst>
      <p:ext uri="{BB962C8B-B14F-4D97-AF65-F5344CB8AC3E}">
        <p14:creationId xmlns:p14="http://schemas.microsoft.com/office/powerpoint/2010/main" val="3265056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5"/>
          </p:nvPr>
        </p:nvSpPr>
        <p:spPr/>
        <p:txBody>
          <a:bodyPr/>
          <a:lstStyle/>
          <a:p>
            <a:r>
              <a:rPr lang="en-US" dirty="0"/>
              <a:t>https://is.partnerconcierge.com</a:t>
            </a:r>
          </a:p>
        </p:txBody>
      </p:sp>
      <p:sp>
        <p:nvSpPr>
          <p:cNvPr id="8" name="Title 7"/>
          <p:cNvSpPr>
            <a:spLocks noGrp="1"/>
          </p:cNvSpPr>
          <p:nvPr>
            <p:ph type="title"/>
          </p:nvPr>
        </p:nvSpPr>
        <p:spPr/>
        <p:txBody>
          <a:bodyPr/>
          <a:lstStyle/>
          <a:p>
            <a:r>
              <a:rPr lang="en-US" dirty="0"/>
              <a:t>Honeywell Partner Concierge (HPC) Overview</a:t>
            </a:r>
          </a:p>
        </p:txBody>
      </p:sp>
      <p:sp>
        <p:nvSpPr>
          <p:cNvPr id="9" name="Content Placeholder 8"/>
          <p:cNvSpPr>
            <a:spLocks noGrp="1"/>
          </p:cNvSpPr>
          <p:nvPr>
            <p:ph sz="quarter" idx="19"/>
          </p:nvPr>
        </p:nvSpPr>
        <p:spPr>
          <a:xfrm>
            <a:off x="315383" y="1093478"/>
            <a:ext cx="5574083" cy="5053316"/>
          </a:xfrm>
        </p:spPr>
        <p:txBody>
          <a:bodyPr/>
          <a:lstStyle/>
          <a:p>
            <a:pPr marL="342900" indent="-342900"/>
            <a:r>
              <a:rPr lang="en-US" b="1" i="1" dirty="0">
                <a:cs typeface="Klavika-Regular"/>
              </a:rPr>
              <a:t>HPC is a web-site, backed by a full service marketing agency</a:t>
            </a:r>
            <a:r>
              <a:rPr lang="en-US" dirty="0">
                <a:cs typeface="Klavika-Regular"/>
              </a:rPr>
              <a:t> that is available to support Honeywell partners with marketing tools, resources, and the support structure required to develop and execute ROI driven marketing programs quickly and cost efficiently.</a:t>
            </a:r>
          </a:p>
          <a:p>
            <a:pPr marL="342900" indent="-342900"/>
            <a:r>
              <a:rPr lang="en-US" dirty="0">
                <a:cs typeface="Klavika-Regular"/>
              </a:rPr>
              <a:t>Invite only to HIS Partner Program Members</a:t>
            </a:r>
          </a:p>
          <a:p>
            <a:pPr marL="342900" indent="-342900"/>
            <a:r>
              <a:rPr lang="en-US" dirty="0">
                <a:cs typeface="Klavika-Regular"/>
              </a:rPr>
              <a:t>Download </a:t>
            </a:r>
            <a:r>
              <a:rPr lang="en-US" b="1" dirty="0">
                <a:cs typeface="Klavika-Regular"/>
              </a:rPr>
              <a:t>FREE</a:t>
            </a:r>
            <a:r>
              <a:rPr lang="en-US" dirty="0">
                <a:cs typeface="Klavika-Regular"/>
              </a:rPr>
              <a:t> marketing collateral for use with your sales people or customers Request your </a:t>
            </a:r>
            <a:r>
              <a:rPr lang="en-US" b="1" dirty="0">
                <a:cs typeface="Klavika-Regular"/>
              </a:rPr>
              <a:t>FREE</a:t>
            </a:r>
            <a:r>
              <a:rPr lang="en-US" dirty="0">
                <a:cs typeface="Klavika-Regular"/>
              </a:rPr>
              <a:t> customized collateral (add your logo and contact information and have PDF returned in 48 hours!</a:t>
            </a:r>
          </a:p>
          <a:p>
            <a:pPr marL="342900" indent="-342900"/>
            <a:r>
              <a:rPr lang="en-US" dirty="0">
                <a:cs typeface="Klavika-Regular"/>
              </a:rPr>
              <a:t>Request custom projects that can help execute your marketing strategy!</a:t>
            </a:r>
          </a:p>
          <a:p>
            <a:pPr marL="342900" indent="-342900"/>
            <a:endParaRPr lang="en-US" dirty="0"/>
          </a:p>
          <a:p>
            <a:endParaRPr lang="en-US" dirty="0"/>
          </a:p>
        </p:txBody>
      </p:sp>
      <p:sp>
        <p:nvSpPr>
          <p:cNvPr id="12" name="Content Placeholder 11"/>
          <p:cNvSpPr>
            <a:spLocks noGrp="1"/>
          </p:cNvSpPr>
          <p:nvPr>
            <p:ph sz="quarter" idx="20"/>
          </p:nvPr>
        </p:nvSpPr>
        <p:spPr>
          <a:xfrm>
            <a:off x="6258560" y="1071317"/>
            <a:ext cx="5387340" cy="5053316"/>
          </a:xfrm>
        </p:spPr>
        <p:txBody>
          <a:bodyPr/>
          <a:lstStyle/>
          <a:p>
            <a:r>
              <a:rPr lang="en-US" dirty="0"/>
              <a:t> Why is this Important?</a:t>
            </a:r>
          </a:p>
          <a:p>
            <a:pPr lvl="1"/>
            <a:r>
              <a:rPr lang="en-US" sz="2000" dirty="0"/>
              <a:t>Partners wanted more from HIS</a:t>
            </a:r>
          </a:p>
          <a:p>
            <a:pPr lvl="1"/>
            <a:r>
              <a:rPr lang="en-US" sz="2000" dirty="0"/>
              <a:t>Maximize marketing investments – leverage high quality materials that exist and are easily available</a:t>
            </a:r>
          </a:p>
          <a:p>
            <a:pPr lvl="1"/>
            <a:r>
              <a:rPr lang="en-US" sz="2000" dirty="0"/>
              <a:t>Get to market faster with materials that exist and are easily customized</a:t>
            </a:r>
          </a:p>
          <a:p>
            <a:pPr lvl="1"/>
            <a:r>
              <a:rPr lang="en-US" sz="2000" dirty="0"/>
              <a:t>Utilize Co-Op Funds on all HPC marketing campaigns and services and reimbursed at a high rate. </a:t>
            </a:r>
          </a:p>
          <a:p>
            <a:pPr lvl="1"/>
            <a:r>
              <a:rPr lang="en-US" sz="2000" dirty="0"/>
              <a:t>Wide range of marketing support services  for your custom project needs!</a:t>
            </a:r>
          </a:p>
          <a:p>
            <a:endParaRPr lang="en-US" dirty="0"/>
          </a:p>
        </p:txBody>
      </p:sp>
      <p:sp>
        <p:nvSpPr>
          <p:cNvPr id="5" name="Slide Number Placeholder 4"/>
          <p:cNvSpPr>
            <a:spLocks noGrp="1"/>
          </p:cNvSpPr>
          <p:nvPr>
            <p:ph type="sldNum" sz="quarter" idx="21"/>
          </p:nvPr>
        </p:nvSpPr>
        <p:spPr/>
        <p:txBody>
          <a:bodyPr/>
          <a:lstStyle/>
          <a:p>
            <a:pPr>
              <a:defRPr/>
            </a:pPr>
            <a:fld id="{C5A53205-D432-46E1-A473-31EC9E055A3B}" type="slidenum">
              <a:rPr lang="en-US" smtClean="0"/>
              <a:pPr>
                <a:defRPr/>
              </a:pPr>
              <a:t>19</a:t>
            </a:fld>
            <a:endParaRPr lang="en-US" dirty="0"/>
          </a:p>
        </p:txBody>
      </p:sp>
    </p:spTree>
    <p:extLst>
      <p:ext uri="{BB962C8B-B14F-4D97-AF65-F5344CB8AC3E}">
        <p14:creationId xmlns:p14="http://schemas.microsoft.com/office/powerpoint/2010/main" val="113979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use HPC Services?</a:t>
            </a:r>
          </a:p>
        </p:txBody>
      </p:sp>
      <p:sp>
        <p:nvSpPr>
          <p:cNvPr id="3" name="Text Placeholder 2"/>
          <p:cNvSpPr>
            <a:spLocks noGrp="1"/>
          </p:cNvSpPr>
          <p:nvPr>
            <p:ph type="body" sz="quarter" idx="4294967295"/>
          </p:nvPr>
        </p:nvSpPr>
        <p:spPr>
          <a:xfrm>
            <a:off x="685801" y="1333500"/>
            <a:ext cx="6428232" cy="5524500"/>
          </a:xfrm>
          <a:prstGeom prst="rect">
            <a:avLst/>
          </a:prstGeom>
        </p:spPr>
        <p:txBody>
          <a:bodyPr>
            <a:noAutofit/>
          </a:bodyPr>
          <a:lstStyle/>
          <a:p>
            <a:r>
              <a:rPr lang="en-US" sz="2400" dirty="0"/>
              <a:t>Special pricing and volume discounts on all marketing services. </a:t>
            </a:r>
          </a:p>
          <a:p>
            <a:r>
              <a:rPr lang="en-US" sz="2400" dirty="0"/>
              <a:t>Dedicated marketing team uniquely attuned to partner business offerings expertise, insight, and assistance.</a:t>
            </a:r>
          </a:p>
          <a:p>
            <a:r>
              <a:rPr lang="en-US" sz="2400" dirty="0"/>
              <a:t>ROI driven custom developed marketing programs, services and solutions to maximize partner marketing budget and sales efforts. </a:t>
            </a:r>
          </a:p>
          <a:p>
            <a:r>
              <a:rPr lang="en-US" sz="2400" dirty="0"/>
              <a:t>Wide range of marketing tools, resources and custom industry campaigns to support partner specific sales and marketing objectives. </a:t>
            </a:r>
          </a:p>
        </p:txBody>
      </p:sp>
      <p:sp>
        <p:nvSpPr>
          <p:cNvPr id="4" name="Slide Number Placeholder 3"/>
          <p:cNvSpPr>
            <a:spLocks noGrp="1"/>
          </p:cNvSpPr>
          <p:nvPr>
            <p:ph type="sldNum" sz="quarter" idx="4294967295"/>
          </p:nvPr>
        </p:nvSpPr>
        <p:spPr>
          <a:xfrm>
            <a:off x="11645901" y="2"/>
            <a:ext cx="675217" cy="504825"/>
          </a:xfrm>
          <a:prstGeom prst="rect">
            <a:avLst/>
          </a:prstGeom>
        </p:spPr>
        <p:txBody>
          <a:bodyPr/>
          <a:lstStyle/>
          <a:p>
            <a:pPr>
              <a:defRPr/>
            </a:pPr>
            <a:fld id="{58E27D68-75D7-1046-B88F-55C44A5ED9A6}" type="slidenum">
              <a:rPr lang="en-US" smtClean="0"/>
              <a:pPr>
                <a:defRPr/>
              </a:pPr>
              <a:t>20</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033" y="2055368"/>
            <a:ext cx="4710307" cy="3650488"/>
          </a:xfrm>
          <a:prstGeom prst="rect">
            <a:avLst/>
          </a:prstGeom>
        </p:spPr>
      </p:pic>
    </p:spTree>
    <p:extLst>
      <p:ext uri="{BB962C8B-B14F-4D97-AF65-F5344CB8AC3E}">
        <p14:creationId xmlns:p14="http://schemas.microsoft.com/office/powerpoint/2010/main" val="4212434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dirty="0"/>
              <a:t>Happy Clients!</a:t>
            </a:r>
          </a:p>
        </p:txBody>
      </p:sp>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sz="quarter" idx="19"/>
          </p:nvPr>
        </p:nvSpPr>
        <p:spPr>
          <a:xfrm>
            <a:off x="6150445" y="1085158"/>
            <a:ext cx="5714983" cy="5076155"/>
          </a:xfrm>
        </p:spPr>
        <p:txBody>
          <a:bodyPr/>
          <a:lstStyle/>
          <a:p>
            <a:pPr marL="104457" indent="0">
              <a:buNone/>
            </a:pPr>
            <a:r>
              <a:rPr lang="en-US" sz="1800" dirty="0">
                <a:solidFill>
                  <a:srgbClr val="0070C0"/>
                </a:solidFill>
              </a:rPr>
              <a:t>“Since 2010, HPC has been a valuable asset to our marketing department. From industry-specific lead generation and brand strengthening campaigns to Honeywell focused product promotions, HPC provides the tools we need to plan, develop, and execute our integrated campaigns on time and on budget. </a:t>
            </a:r>
          </a:p>
          <a:p>
            <a:pPr marL="104457" indent="0">
              <a:buNone/>
            </a:pPr>
            <a:endParaRPr lang="en-US" sz="1800" dirty="0">
              <a:solidFill>
                <a:srgbClr val="0070C0"/>
              </a:solidFill>
            </a:endParaRPr>
          </a:p>
          <a:p>
            <a:pPr marL="104457" indent="0">
              <a:buNone/>
            </a:pPr>
            <a:r>
              <a:rPr lang="en-US" sz="1800" dirty="0">
                <a:solidFill>
                  <a:srgbClr val="0070C0"/>
                </a:solidFill>
              </a:rPr>
              <a:t>We highly recommend HPC for Honeywell marketing activities.”</a:t>
            </a:r>
            <a:endParaRPr lang="en-US" sz="1800" i="1" dirty="0">
              <a:solidFill>
                <a:srgbClr val="0070C0"/>
              </a:solidFill>
            </a:endParaRPr>
          </a:p>
          <a:p>
            <a:pPr marL="104457" indent="0" algn="r">
              <a:buNone/>
            </a:pPr>
            <a:r>
              <a:rPr lang="en-US" sz="1800" i="1" dirty="0">
                <a:solidFill>
                  <a:srgbClr val="0070C0"/>
                </a:solidFill>
              </a:rPr>
              <a:t>Jody C</a:t>
            </a:r>
          </a:p>
          <a:p>
            <a:pPr marL="104457" indent="0" algn="r">
              <a:buNone/>
            </a:pPr>
            <a:r>
              <a:rPr lang="en-US" sz="1800" i="1" dirty="0">
                <a:solidFill>
                  <a:srgbClr val="0070C0"/>
                </a:solidFill>
              </a:rPr>
              <a:t>Director of Marketing</a:t>
            </a:r>
          </a:p>
          <a:p>
            <a:pPr marL="104457" indent="0" algn="r">
              <a:buNone/>
            </a:pPr>
            <a:r>
              <a:rPr lang="en-US" sz="1800" i="1" dirty="0">
                <a:solidFill>
                  <a:srgbClr val="0070C0"/>
                </a:solidFill>
              </a:rPr>
              <a:t>Barcoding, Inc.</a:t>
            </a:r>
          </a:p>
          <a:p>
            <a:endParaRPr lang="en-US" sz="1800" dirty="0"/>
          </a:p>
        </p:txBody>
      </p:sp>
      <p:sp>
        <p:nvSpPr>
          <p:cNvPr id="5" name="Slide Number Placeholder 4"/>
          <p:cNvSpPr>
            <a:spLocks noGrp="1"/>
          </p:cNvSpPr>
          <p:nvPr>
            <p:ph type="sldNum" sz="quarter" idx="21"/>
          </p:nvPr>
        </p:nvSpPr>
        <p:spPr/>
        <p:txBody>
          <a:bodyPr/>
          <a:lstStyle/>
          <a:p>
            <a:pPr>
              <a:defRPr/>
            </a:pPr>
            <a:fld id="{C5A53205-D432-46E1-A473-31EC9E055A3B}" type="slidenum">
              <a:rPr lang="en-US" smtClean="0"/>
              <a:pPr>
                <a:defRPr/>
              </a:pPr>
              <a:t>21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31" y="1590727"/>
            <a:ext cx="930506" cy="61439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890" t="5209" r="2527" b="22126"/>
          <a:stretch/>
        </p:blipFill>
        <p:spPr>
          <a:xfrm>
            <a:off x="2920935" y="1584665"/>
            <a:ext cx="969194" cy="61439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17" y="2830186"/>
            <a:ext cx="2338232" cy="31847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8709" t="14686" r="9212" b="28628"/>
          <a:stretch/>
        </p:blipFill>
        <p:spPr>
          <a:xfrm>
            <a:off x="3462644" y="2749871"/>
            <a:ext cx="1281633" cy="54805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50" y="4086987"/>
            <a:ext cx="1362456" cy="36118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391" y="1643206"/>
            <a:ext cx="1791262" cy="4966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1603" y="3884969"/>
            <a:ext cx="858664" cy="75669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0964" y="3979542"/>
            <a:ext cx="1626166" cy="567551"/>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699" y="5386828"/>
            <a:ext cx="1995804" cy="417449"/>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0267" y="5382450"/>
            <a:ext cx="1616232" cy="421827"/>
          </a:xfrm>
          <a:prstGeom prst="rect">
            <a:avLst/>
          </a:prstGeom>
        </p:spPr>
      </p:pic>
    </p:spTree>
    <p:extLst>
      <p:ext uri="{BB962C8B-B14F-4D97-AF65-F5344CB8AC3E}">
        <p14:creationId xmlns:p14="http://schemas.microsoft.com/office/powerpoint/2010/main" val="324106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dirty="0"/>
              <a:t>Making it Easy to Use Existing Tools!</a:t>
            </a:r>
          </a:p>
        </p:txBody>
      </p:sp>
      <p:sp>
        <p:nvSpPr>
          <p:cNvPr id="2" name="Title 1"/>
          <p:cNvSpPr>
            <a:spLocks noGrp="1"/>
          </p:cNvSpPr>
          <p:nvPr>
            <p:ph type="title"/>
          </p:nvPr>
        </p:nvSpPr>
        <p:spPr/>
        <p:txBody>
          <a:bodyPr/>
          <a:lstStyle/>
          <a:p>
            <a:r>
              <a:rPr lang="en-US" sz="3200" dirty="0"/>
              <a:t>Free Collateral and Customization Services</a:t>
            </a:r>
          </a:p>
        </p:txBody>
      </p:sp>
      <p:sp>
        <p:nvSpPr>
          <p:cNvPr id="4" name="Slide Number Placeholder 3"/>
          <p:cNvSpPr>
            <a:spLocks noGrp="1"/>
          </p:cNvSpPr>
          <p:nvPr>
            <p:ph type="sldNum" sz="quarter" idx="21"/>
          </p:nvPr>
        </p:nvSpPr>
        <p:spPr>
          <a:prstGeom prst="rect">
            <a:avLst/>
          </a:prstGeom>
        </p:spPr>
        <p:txBody>
          <a:bodyPr/>
          <a:lstStyle/>
          <a:p>
            <a:pPr>
              <a:defRPr/>
            </a:pPr>
            <a:fld id="{58E27D68-75D7-1046-B88F-55C44A5ED9A6}" type="slidenum">
              <a:rPr lang="en-US" smtClean="0"/>
              <a:pPr>
                <a:defRPr/>
              </a:pPr>
              <a:t>22</a:t>
            </a:fld>
            <a:endParaRPr lang="en-US" dirty="0"/>
          </a:p>
        </p:txBody>
      </p:sp>
      <p:sp>
        <p:nvSpPr>
          <p:cNvPr id="11" name="Content Placeholder 9"/>
          <p:cNvSpPr>
            <a:spLocks noGrp="1"/>
          </p:cNvSpPr>
          <p:nvPr>
            <p:ph sz="quarter" idx="20"/>
          </p:nvPr>
        </p:nvSpPr>
        <p:spPr>
          <a:xfrm>
            <a:off x="453644" y="1093478"/>
            <a:ext cx="5120640" cy="5053316"/>
          </a:xfrm>
        </p:spPr>
        <p:txBody>
          <a:bodyPr/>
          <a:lstStyle/>
          <a:p>
            <a:r>
              <a:rPr lang="en-US" dirty="0"/>
              <a:t>Free to HIS Partner Program Members</a:t>
            </a:r>
          </a:p>
          <a:p>
            <a:pPr lvl="1"/>
            <a:r>
              <a:rPr lang="en-US" dirty="0"/>
              <a:t>Honeywell collateral for download</a:t>
            </a:r>
          </a:p>
          <a:p>
            <a:pPr lvl="1"/>
            <a:r>
              <a:rPr lang="en-US" dirty="0"/>
              <a:t>Customization Services</a:t>
            </a:r>
          </a:p>
          <a:p>
            <a:r>
              <a:rPr lang="en-US" dirty="0"/>
              <a:t>Guidance for New Authorized Distributor Logos</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396" y="1093479"/>
            <a:ext cx="3010404" cy="3895818"/>
          </a:xfrm>
          <a:prstGeom prst="rect">
            <a:avLst/>
          </a:prstGeom>
          <a:effectLst>
            <a:outerShdw blurRad="50800" dist="762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929" y="5135931"/>
            <a:ext cx="3037971" cy="730940"/>
          </a:xfrm>
          <a:prstGeom prst="rect">
            <a:avLst/>
          </a:prstGeom>
          <a:effectLst>
            <a:outerShdw blurRad="50800" dist="76200" dir="2700000" algn="tl"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6" y="2822202"/>
            <a:ext cx="2468879" cy="606798"/>
          </a:xfrm>
          <a:prstGeom prst="rect">
            <a:avLst/>
          </a:prstGeom>
          <a:effectLst>
            <a:outerShdw blurRad="50800" dist="76200" dir="2700000" algn="tl" rotWithShape="0">
              <a:prstClr val="black">
                <a:alpha val="40000"/>
              </a:prstClr>
            </a:outerShdw>
          </a:effectLst>
        </p:spPr>
      </p:pic>
      <p:sp>
        <p:nvSpPr>
          <p:cNvPr id="16" name="Content Placeholder 6"/>
          <p:cNvSpPr>
            <a:spLocks noGrp="1"/>
          </p:cNvSpPr>
          <p:nvPr>
            <p:ph sz="quarter" idx="19"/>
          </p:nvPr>
        </p:nvSpPr>
        <p:spPr>
          <a:xfrm>
            <a:off x="315384" y="4503999"/>
            <a:ext cx="5690956" cy="1880609"/>
          </a:xfrm>
        </p:spPr>
        <p:txBody>
          <a:bodyPr/>
          <a:lstStyle/>
          <a:p>
            <a:pPr marL="104457" indent="0">
              <a:buNone/>
            </a:pPr>
            <a:r>
              <a:rPr lang="en-US" sz="1800" dirty="0">
                <a:solidFill>
                  <a:srgbClr val="0070C0"/>
                </a:solidFill>
              </a:rPr>
              <a:t>“The printer campaign is doing very well. We have had a dozen or so printers replaced with sales resulting from the first few emails.”</a:t>
            </a:r>
          </a:p>
          <a:p>
            <a:pPr marL="104457" indent="0" algn="r">
              <a:buNone/>
            </a:pPr>
            <a:r>
              <a:rPr lang="en-US" sz="1800" i="1" dirty="0">
                <a:solidFill>
                  <a:srgbClr val="0070C0"/>
                </a:solidFill>
              </a:rPr>
              <a:t>Janet J</a:t>
            </a:r>
          </a:p>
          <a:p>
            <a:pPr marL="104457" indent="0" algn="r">
              <a:buNone/>
            </a:pPr>
            <a:r>
              <a:rPr lang="en-US" sz="1800" i="1" dirty="0">
                <a:solidFill>
                  <a:srgbClr val="0070C0"/>
                </a:solidFill>
              </a:rPr>
              <a:t>Director of Marketing</a:t>
            </a:r>
          </a:p>
          <a:p>
            <a:pPr marL="104457" indent="0" algn="r">
              <a:buNone/>
            </a:pPr>
            <a:r>
              <a:rPr lang="en-US" sz="1800" i="1" dirty="0">
                <a:solidFill>
                  <a:srgbClr val="0070C0"/>
                </a:solidFill>
              </a:rPr>
              <a:t>Peak-</a:t>
            </a:r>
            <a:r>
              <a:rPr lang="en-US" sz="1800" i="1" dirty="0" err="1">
                <a:solidFill>
                  <a:srgbClr val="0070C0"/>
                </a:solidFill>
              </a:rPr>
              <a:t>Ryzexm</a:t>
            </a:r>
            <a:r>
              <a:rPr lang="en-US" sz="1800" i="1" dirty="0">
                <a:solidFill>
                  <a:srgbClr val="0070C0"/>
                </a:solidFill>
              </a:rPr>
              <a:t> </a:t>
            </a:r>
            <a:r>
              <a:rPr lang="en-US" sz="1800" i="1" dirty="0" err="1">
                <a:solidFill>
                  <a:srgbClr val="0070C0"/>
                </a:solidFill>
              </a:rPr>
              <a:t>Inc</a:t>
            </a:r>
            <a:r>
              <a:rPr lang="en-US" sz="1800" i="1" dirty="0">
                <a:solidFill>
                  <a:srgbClr val="0070C0"/>
                </a:solidFill>
              </a:rPr>
              <a:t>,</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0308" y="3185840"/>
            <a:ext cx="2468880" cy="605662"/>
          </a:xfrm>
          <a:prstGeom prst="rect">
            <a:avLst/>
          </a:prstGeom>
          <a:effectLst>
            <a:outerShdw blurRad="50800" dist="76200" dir="2700000" algn="tl" rotWithShape="0">
              <a:prstClr val="black">
                <a:alpha val="40000"/>
              </a:prst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3962" y="3490274"/>
            <a:ext cx="2468880" cy="70929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15598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dirty="0"/>
              <a:t>Helping Honeywell Partners to Grow</a:t>
            </a:r>
          </a:p>
        </p:txBody>
      </p:sp>
      <p:sp>
        <p:nvSpPr>
          <p:cNvPr id="3" name="Title 2"/>
          <p:cNvSpPr>
            <a:spLocks noGrp="1"/>
          </p:cNvSpPr>
          <p:nvPr>
            <p:ph type="title"/>
          </p:nvPr>
        </p:nvSpPr>
        <p:spPr/>
        <p:txBody>
          <a:bodyPr/>
          <a:lstStyle/>
          <a:p>
            <a:r>
              <a:rPr lang="en-US" dirty="0"/>
              <a:t>Portfolio of Services</a:t>
            </a:r>
          </a:p>
        </p:txBody>
      </p:sp>
      <p:sp>
        <p:nvSpPr>
          <p:cNvPr id="7" name="Content Placeholder 6"/>
          <p:cNvSpPr>
            <a:spLocks noGrp="1"/>
          </p:cNvSpPr>
          <p:nvPr>
            <p:ph sz="quarter" idx="19"/>
          </p:nvPr>
        </p:nvSpPr>
        <p:spPr>
          <a:xfrm>
            <a:off x="6150446" y="1005840"/>
            <a:ext cx="5823840" cy="4402430"/>
          </a:xfrm>
        </p:spPr>
        <p:txBody>
          <a:bodyPr/>
          <a:lstStyle/>
          <a:p>
            <a:r>
              <a:rPr lang="en-US" sz="2200" dirty="0"/>
              <a:t>Sales Support Services</a:t>
            </a:r>
          </a:p>
          <a:p>
            <a:pPr lvl="1">
              <a:spcBef>
                <a:spcPts val="575"/>
              </a:spcBef>
            </a:pPr>
            <a:r>
              <a:rPr lang="en-US" sz="2200" dirty="0"/>
              <a:t>Lead and prospect nurturing </a:t>
            </a:r>
          </a:p>
          <a:p>
            <a:pPr lvl="1">
              <a:spcBef>
                <a:spcPts val="575"/>
              </a:spcBef>
            </a:pPr>
            <a:r>
              <a:rPr lang="en-US" sz="2200" dirty="0"/>
              <a:t>Appointment setting campaigns</a:t>
            </a:r>
          </a:p>
          <a:p>
            <a:pPr lvl="1">
              <a:spcBef>
                <a:spcPts val="575"/>
              </a:spcBef>
            </a:pPr>
            <a:r>
              <a:rPr lang="en-US" sz="2200" dirty="0"/>
              <a:t>Prospect profiling campaigns</a:t>
            </a:r>
          </a:p>
          <a:p>
            <a:pPr lvl="1">
              <a:spcBef>
                <a:spcPts val="575"/>
              </a:spcBef>
            </a:pPr>
            <a:r>
              <a:rPr lang="en-US" sz="2200" dirty="0"/>
              <a:t>Integrated lead generation</a:t>
            </a:r>
          </a:p>
          <a:p>
            <a:pPr lvl="1">
              <a:spcBef>
                <a:spcPts val="575"/>
              </a:spcBef>
            </a:pPr>
            <a:r>
              <a:rPr lang="en-US" sz="2200" dirty="0"/>
              <a:t>Telemarketing/lead qualification</a:t>
            </a:r>
          </a:p>
          <a:p>
            <a:pPr lvl="1">
              <a:spcBef>
                <a:spcPts val="575"/>
              </a:spcBef>
            </a:pPr>
            <a:r>
              <a:rPr lang="en-US" sz="2200" dirty="0"/>
              <a:t>Multi-touch email marketing</a:t>
            </a:r>
          </a:p>
          <a:p>
            <a:pPr lvl="1">
              <a:spcBef>
                <a:spcPts val="575"/>
              </a:spcBef>
            </a:pPr>
            <a:r>
              <a:rPr lang="en-US" sz="2200" dirty="0"/>
              <a:t>End-user database </a:t>
            </a:r>
            <a:r>
              <a:rPr lang="en-US" sz="2200" dirty="0">
                <a:ea typeface="ＭＳ Ｐゴシック" charset="0"/>
                <a:cs typeface="Helvetica Neue Light" charset="0"/>
              </a:rPr>
              <a:t>scrub and append</a:t>
            </a:r>
            <a:endParaRPr lang="en-US" sz="2200" dirty="0"/>
          </a:p>
          <a:p>
            <a:pPr lvl="1">
              <a:spcBef>
                <a:spcPts val="575"/>
              </a:spcBef>
            </a:pPr>
            <a:r>
              <a:rPr lang="en-US" sz="2200" dirty="0"/>
              <a:t>Database append services</a:t>
            </a:r>
          </a:p>
          <a:p>
            <a:endParaRPr lang="en-US" sz="2200" dirty="0"/>
          </a:p>
        </p:txBody>
      </p:sp>
      <p:sp>
        <p:nvSpPr>
          <p:cNvPr id="10" name="Content Placeholder 9"/>
          <p:cNvSpPr>
            <a:spLocks noGrp="1"/>
          </p:cNvSpPr>
          <p:nvPr>
            <p:ph sz="quarter" idx="20"/>
          </p:nvPr>
        </p:nvSpPr>
        <p:spPr>
          <a:xfrm>
            <a:off x="712787" y="1005840"/>
            <a:ext cx="5383213" cy="4402430"/>
          </a:xfrm>
        </p:spPr>
        <p:txBody>
          <a:bodyPr/>
          <a:lstStyle/>
          <a:p>
            <a:r>
              <a:rPr lang="en-US" sz="2200" dirty="0"/>
              <a:t>Marketing Services</a:t>
            </a:r>
          </a:p>
          <a:p>
            <a:pPr lvl="1">
              <a:spcBef>
                <a:spcPts val="575"/>
              </a:spcBef>
            </a:pPr>
            <a:r>
              <a:rPr lang="en-US" sz="2200" dirty="0">
                <a:ea typeface="ＭＳ Ｐゴシック" charset="0"/>
                <a:cs typeface="Helvetica Neue Light" charset="0"/>
              </a:rPr>
              <a:t>Email development and execution</a:t>
            </a:r>
            <a:endParaRPr lang="en-US" sz="2200" dirty="0"/>
          </a:p>
          <a:p>
            <a:pPr lvl="1">
              <a:spcBef>
                <a:spcPts val="575"/>
              </a:spcBef>
            </a:pPr>
            <a:r>
              <a:rPr lang="en-US" sz="2200" dirty="0"/>
              <a:t>Business blogging and marketing</a:t>
            </a:r>
          </a:p>
          <a:p>
            <a:pPr lvl="1">
              <a:spcBef>
                <a:spcPts val="575"/>
              </a:spcBef>
            </a:pPr>
            <a:r>
              <a:rPr lang="en-US" sz="2200" dirty="0"/>
              <a:t>SEO/PPC planning and execution</a:t>
            </a:r>
          </a:p>
          <a:p>
            <a:pPr lvl="1">
              <a:spcBef>
                <a:spcPts val="575"/>
              </a:spcBef>
            </a:pPr>
            <a:r>
              <a:rPr lang="en-US" sz="2200" dirty="0"/>
              <a:t>Website design and updates</a:t>
            </a:r>
          </a:p>
          <a:p>
            <a:pPr lvl="1">
              <a:spcBef>
                <a:spcPts val="575"/>
              </a:spcBef>
            </a:pPr>
            <a:r>
              <a:rPr lang="en-US" sz="2200" dirty="0"/>
              <a:t>Website and SEO evaluation</a:t>
            </a:r>
          </a:p>
          <a:p>
            <a:pPr lvl="1">
              <a:spcBef>
                <a:spcPts val="575"/>
              </a:spcBef>
            </a:pPr>
            <a:r>
              <a:rPr lang="en-US" sz="2200" dirty="0"/>
              <a:t>Brochure and collateral development</a:t>
            </a:r>
          </a:p>
          <a:p>
            <a:pPr lvl="1">
              <a:spcBef>
                <a:spcPts val="575"/>
              </a:spcBef>
            </a:pPr>
            <a:r>
              <a:rPr lang="en-US" sz="2200" dirty="0"/>
              <a:t>Marketing planning and consultation</a:t>
            </a:r>
          </a:p>
          <a:p>
            <a:pPr lvl="1">
              <a:spcBef>
                <a:spcPts val="575"/>
              </a:spcBef>
            </a:pPr>
            <a:r>
              <a:rPr lang="en-US" sz="2200" dirty="0"/>
              <a:t>Video editing and production</a:t>
            </a:r>
          </a:p>
          <a:p>
            <a:endParaRPr lang="en-US" sz="2200" dirty="0"/>
          </a:p>
        </p:txBody>
      </p:sp>
      <p:sp>
        <p:nvSpPr>
          <p:cNvPr id="6" name="Slide Number Placeholder 5"/>
          <p:cNvSpPr>
            <a:spLocks noGrp="1"/>
          </p:cNvSpPr>
          <p:nvPr>
            <p:ph type="sldNum" sz="quarter" idx="21"/>
          </p:nvPr>
        </p:nvSpPr>
        <p:spPr/>
        <p:txBody>
          <a:bodyPr/>
          <a:lstStyle/>
          <a:p>
            <a:pPr>
              <a:defRPr/>
            </a:pPr>
            <a:fld id="{101B4089-F82E-4213-8BF9-229AA927FE97}" type="slidenum">
              <a:rPr lang="en-US" smtClean="0"/>
              <a:pPr>
                <a:defRPr/>
              </a:pPr>
              <a:t>23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661" y="5299415"/>
            <a:ext cx="7897503" cy="97634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229905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Popular Request </a:t>
            </a:r>
            <a:r>
              <a:rPr lang="mr-IN" sz="3200" dirty="0"/>
              <a:t>–</a:t>
            </a:r>
            <a:r>
              <a:rPr lang="en-US" sz="3200" dirty="0"/>
              <a:t> Email Marketing</a:t>
            </a:r>
          </a:p>
        </p:txBody>
      </p:sp>
      <p:sp>
        <p:nvSpPr>
          <p:cNvPr id="3" name="Text Placeholder 2"/>
          <p:cNvSpPr>
            <a:spLocks noGrp="1"/>
          </p:cNvSpPr>
          <p:nvPr>
            <p:ph type="body" sz="quarter" idx="4294967295"/>
          </p:nvPr>
        </p:nvSpPr>
        <p:spPr>
          <a:xfrm>
            <a:off x="686105" y="1333500"/>
            <a:ext cx="7086599" cy="3620465"/>
          </a:xfrm>
          <a:prstGeom prst="rect">
            <a:avLst/>
          </a:prstGeom>
        </p:spPr>
        <p:txBody>
          <a:bodyPr>
            <a:normAutofit/>
          </a:bodyPr>
          <a:lstStyle/>
          <a:p>
            <a:r>
              <a:rPr lang="en-US" sz="2400" dirty="0">
                <a:solidFill>
                  <a:srgbClr val="000000"/>
                </a:solidFill>
                <a:cs typeface="Klavika-Regular"/>
              </a:rPr>
              <a:t>Lead generation and sales engagement </a:t>
            </a:r>
          </a:p>
          <a:p>
            <a:r>
              <a:rPr lang="en-US" sz="2400" dirty="0">
                <a:solidFill>
                  <a:srgbClr val="000000"/>
                </a:solidFill>
                <a:cs typeface="Klavika-Regular"/>
              </a:rPr>
              <a:t>Sales rep branded relationship building</a:t>
            </a:r>
          </a:p>
          <a:p>
            <a:r>
              <a:rPr lang="en-US" sz="2400" dirty="0">
                <a:solidFill>
                  <a:srgbClr val="000000"/>
                </a:solidFill>
                <a:cs typeface="Klavika-Regular"/>
              </a:rPr>
              <a:t>Monthly drip marketing and awareness</a:t>
            </a:r>
          </a:p>
          <a:p>
            <a:r>
              <a:rPr lang="en-US" sz="2400" dirty="0">
                <a:solidFill>
                  <a:srgbClr val="000000"/>
                </a:solidFill>
                <a:cs typeface="Klavika-Regular"/>
              </a:rPr>
              <a:t>Newsletter and awareness building </a:t>
            </a:r>
          </a:p>
          <a:p>
            <a:r>
              <a:rPr lang="en-US" sz="2400" dirty="0">
                <a:solidFill>
                  <a:srgbClr val="000000"/>
                </a:solidFill>
                <a:cs typeface="Klavika-Regular"/>
              </a:rPr>
              <a:t>Online survey and opinion polls</a:t>
            </a:r>
          </a:p>
          <a:p>
            <a:r>
              <a:rPr lang="en-US" sz="2400" dirty="0">
                <a:solidFill>
                  <a:srgbClr val="000000"/>
                </a:solidFill>
                <a:cs typeface="Klavika-Regular"/>
              </a:rPr>
              <a:t>Landing page development and hosting</a:t>
            </a:r>
          </a:p>
          <a:p>
            <a:r>
              <a:rPr lang="en-US" sz="2400" dirty="0">
                <a:solidFill>
                  <a:srgbClr val="000000"/>
                </a:solidFill>
                <a:cs typeface="Klavika-Regular"/>
              </a:rPr>
              <a:t>Social media integration and promotion</a:t>
            </a:r>
          </a:p>
          <a:p>
            <a:endParaRPr lang="en-US" sz="2400" dirty="0"/>
          </a:p>
        </p:txBody>
      </p:sp>
      <p:sp>
        <p:nvSpPr>
          <p:cNvPr id="4" name="Slide Number Placeholder 3"/>
          <p:cNvSpPr>
            <a:spLocks noGrp="1"/>
          </p:cNvSpPr>
          <p:nvPr>
            <p:ph type="sldNum" sz="quarter" idx="4294967295"/>
          </p:nvPr>
        </p:nvSpPr>
        <p:spPr>
          <a:xfrm>
            <a:off x="11645901" y="2"/>
            <a:ext cx="675217" cy="504825"/>
          </a:xfrm>
          <a:prstGeom prst="rect">
            <a:avLst/>
          </a:prstGeom>
        </p:spPr>
        <p:txBody>
          <a:bodyPr/>
          <a:lstStyle/>
          <a:p>
            <a:pPr>
              <a:defRPr/>
            </a:pPr>
            <a:fld id="{58E27D68-75D7-1046-B88F-55C44A5ED9A6}" type="slidenum">
              <a:rPr lang="en-US" smtClean="0"/>
              <a:pPr>
                <a:defRPr/>
              </a:pPr>
              <a:t>24</a:t>
            </a:fld>
            <a:endParaRPr lang="en-US" dirty="0"/>
          </a:p>
        </p:txBody>
      </p:sp>
      <p:sp>
        <p:nvSpPr>
          <p:cNvPr id="6" name="Content Placeholder 2"/>
          <p:cNvSpPr txBox="1">
            <a:spLocks/>
          </p:cNvSpPr>
          <p:nvPr/>
        </p:nvSpPr>
        <p:spPr>
          <a:xfrm>
            <a:off x="2400300" y="4614862"/>
            <a:ext cx="3907631" cy="1824038"/>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anchor="t">
            <a:noAutofit/>
          </a:bodyPr>
          <a:lstStyle>
            <a:lvl1pPr marL="169863" indent="-169863" algn="l" defTabSz="457200" rtl="0" eaLnBrk="0" fontAlgn="base" hangingPunct="0">
              <a:spcBef>
                <a:spcPct val="20000"/>
              </a:spcBef>
              <a:spcAft>
                <a:spcPct val="0"/>
              </a:spcAft>
              <a:buClr>
                <a:srgbClr val="C00000"/>
              </a:buClr>
              <a:buFont typeface="Arial"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E7181C"/>
                </a:solidFill>
                <a:cs typeface="Klavika-Regular"/>
              </a:rPr>
              <a:t>Average Response Rates</a:t>
            </a:r>
          </a:p>
          <a:p>
            <a:pPr marL="0" indent="0">
              <a:lnSpc>
                <a:spcPct val="80000"/>
              </a:lnSpc>
              <a:buNone/>
            </a:pPr>
            <a:r>
              <a:rPr lang="en-US" sz="4400" b="1" dirty="0">
                <a:solidFill>
                  <a:srgbClr val="E7181C"/>
                </a:solidFill>
                <a:cs typeface="Klavika-Regular"/>
              </a:rPr>
              <a:t>16%</a:t>
            </a:r>
            <a:r>
              <a:rPr lang="en-US" sz="1400" dirty="0">
                <a:solidFill>
                  <a:srgbClr val="0070AF"/>
                </a:solidFill>
                <a:cs typeface="Klavika-Regular"/>
              </a:rPr>
              <a:t>      </a:t>
            </a:r>
            <a:r>
              <a:rPr lang="en-US" sz="1400" dirty="0">
                <a:cs typeface="Klavika-Regular"/>
              </a:rPr>
              <a:t>Nurture / Installed Prospects</a:t>
            </a:r>
            <a:endParaRPr lang="en-US" sz="1400" dirty="0">
              <a:solidFill>
                <a:srgbClr val="0070AF"/>
              </a:solidFill>
              <a:cs typeface="Klavika-Regular"/>
            </a:endParaRPr>
          </a:p>
          <a:p>
            <a:pPr marL="0" indent="0">
              <a:lnSpc>
                <a:spcPct val="80000"/>
              </a:lnSpc>
              <a:buNone/>
            </a:pPr>
            <a:r>
              <a:rPr lang="en-US" sz="4400" b="1" dirty="0">
                <a:solidFill>
                  <a:srgbClr val="E7181C"/>
                </a:solidFill>
                <a:cs typeface="Klavika-Regular"/>
              </a:rPr>
              <a:t>2%</a:t>
            </a:r>
            <a:r>
              <a:rPr lang="en-US" sz="1400" dirty="0">
                <a:solidFill>
                  <a:srgbClr val="0070AF"/>
                </a:solidFill>
                <a:cs typeface="Klavika-Regular"/>
              </a:rPr>
              <a:t>            </a:t>
            </a:r>
            <a:r>
              <a:rPr lang="en-US" sz="1400" dirty="0">
                <a:cs typeface="Klavika-Regular"/>
              </a:rPr>
              <a:t>New Prospects</a:t>
            </a:r>
            <a:endParaRPr lang="en-US" sz="4400" dirty="0">
              <a:solidFill>
                <a:srgbClr val="0070AF"/>
              </a:solidFill>
              <a:cs typeface="Klavika-Regular"/>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99879" y="1356651"/>
            <a:ext cx="2503897" cy="2882591"/>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4806" y="2311735"/>
            <a:ext cx="2492061" cy="3215146"/>
          </a:xfrm>
          <a:prstGeom prst="rect">
            <a:avLst/>
          </a:prstGeom>
          <a:effectLst>
            <a:outerShdw blurRad="50800" dist="76200" dir="2700000" algn="tl" rotWithShape="0">
              <a:prstClr val="black">
                <a:alpha val="40000"/>
              </a:prstClr>
            </a:outerShdw>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7898" y="3867505"/>
            <a:ext cx="2492061" cy="250015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617475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Popular Request </a:t>
            </a:r>
            <a:r>
              <a:rPr lang="mr-IN" sz="3200" dirty="0"/>
              <a:t>–</a:t>
            </a:r>
            <a:r>
              <a:rPr lang="en-US" sz="3200" dirty="0"/>
              <a:t> Telemarketing</a:t>
            </a:r>
          </a:p>
        </p:txBody>
      </p:sp>
      <p:sp>
        <p:nvSpPr>
          <p:cNvPr id="3" name="Text Placeholder 2"/>
          <p:cNvSpPr>
            <a:spLocks noGrp="1"/>
          </p:cNvSpPr>
          <p:nvPr>
            <p:ph type="body" sz="quarter" idx="4294967295"/>
          </p:nvPr>
        </p:nvSpPr>
        <p:spPr>
          <a:xfrm>
            <a:off x="686105" y="1333500"/>
            <a:ext cx="7343775" cy="3377395"/>
          </a:xfrm>
          <a:prstGeom prst="rect">
            <a:avLst/>
          </a:prstGeom>
        </p:spPr>
        <p:txBody>
          <a:bodyPr>
            <a:normAutofit/>
          </a:bodyPr>
          <a:lstStyle/>
          <a:p>
            <a:r>
              <a:rPr lang="en-US" sz="2400" dirty="0">
                <a:solidFill>
                  <a:srgbClr val="000000"/>
                </a:solidFill>
                <a:cs typeface="Klavika-Regular"/>
              </a:rPr>
              <a:t>Appointment setting</a:t>
            </a:r>
          </a:p>
          <a:p>
            <a:r>
              <a:rPr lang="en-US" sz="2400" dirty="0">
                <a:solidFill>
                  <a:srgbClr val="000000"/>
                </a:solidFill>
                <a:cs typeface="Klavika-Regular"/>
              </a:rPr>
              <a:t>Sales lead qualification</a:t>
            </a:r>
          </a:p>
          <a:p>
            <a:r>
              <a:rPr lang="en-US" sz="2400" dirty="0">
                <a:solidFill>
                  <a:srgbClr val="000000"/>
                </a:solidFill>
                <a:cs typeface="Klavika-Regular"/>
              </a:rPr>
              <a:t>Inbound response and lead qualification</a:t>
            </a:r>
          </a:p>
          <a:p>
            <a:r>
              <a:rPr lang="en-US" sz="2400" dirty="0">
                <a:solidFill>
                  <a:srgbClr val="000000"/>
                </a:solidFill>
                <a:cs typeface="Klavika-Regular"/>
              </a:rPr>
              <a:t>Webinar and event recruitment </a:t>
            </a:r>
          </a:p>
          <a:p>
            <a:r>
              <a:rPr lang="en-US" sz="2400" dirty="0">
                <a:solidFill>
                  <a:srgbClr val="000000"/>
                </a:solidFill>
                <a:cs typeface="Klavika-Regular"/>
              </a:rPr>
              <a:t>Post event follow-up and lead qualification  </a:t>
            </a:r>
          </a:p>
          <a:p>
            <a:r>
              <a:rPr lang="en-US" sz="2400" dirty="0">
                <a:solidFill>
                  <a:srgbClr val="000000"/>
                </a:solidFill>
                <a:cs typeface="Klavika-Regular"/>
              </a:rPr>
              <a:t>Customer survey and account profiling</a:t>
            </a:r>
          </a:p>
          <a:p>
            <a:r>
              <a:rPr lang="en-US" sz="2400" dirty="0">
                <a:solidFill>
                  <a:srgbClr val="000000"/>
                </a:solidFill>
                <a:cs typeface="Klavika-Regular"/>
              </a:rPr>
              <a:t>List development and cleansing</a:t>
            </a:r>
          </a:p>
        </p:txBody>
      </p:sp>
      <p:sp>
        <p:nvSpPr>
          <p:cNvPr id="4" name="Slide Number Placeholder 3"/>
          <p:cNvSpPr>
            <a:spLocks noGrp="1"/>
          </p:cNvSpPr>
          <p:nvPr>
            <p:ph type="sldNum" sz="quarter" idx="4294967295"/>
          </p:nvPr>
        </p:nvSpPr>
        <p:spPr>
          <a:xfrm>
            <a:off x="11645901" y="2"/>
            <a:ext cx="675217" cy="504825"/>
          </a:xfrm>
          <a:prstGeom prst="rect">
            <a:avLst/>
          </a:prstGeom>
        </p:spPr>
        <p:txBody>
          <a:bodyPr/>
          <a:lstStyle/>
          <a:p>
            <a:pPr>
              <a:defRPr/>
            </a:pPr>
            <a:fld id="{58E27D68-75D7-1046-B88F-55C44A5ED9A6}" type="slidenum">
              <a:rPr lang="en-US" smtClean="0"/>
              <a:pPr>
                <a:defRPr/>
              </a:pPr>
              <a:t>25</a:t>
            </a:fld>
            <a:endParaRPr lang="en-US" dirty="0"/>
          </a:p>
        </p:txBody>
      </p:sp>
      <p:sp>
        <p:nvSpPr>
          <p:cNvPr id="9" name="Content Placeholder 2"/>
          <p:cNvSpPr txBox="1">
            <a:spLocks/>
          </p:cNvSpPr>
          <p:nvPr/>
        </p:nvSpPr>
        <p:spPr>
          <a:xfrm>
            <a:off x="2400300" y="4686302"/>
            <a:ext cx="3924300" cy="1824038"/>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anchor="t">
            <a:noAutofit/>
          </a:bodyPr>
          <a:lstStyle>
            <a:lvl1pPr marL="169863" indent="-169863" algn="l" defTabSz="457200" rtl="0" eaLnBrk="0" fontAlgn="base" hangingPunct="0">
              <a:spcBef>
                <a:spcPct val="20000"/>
              </a:spcBef>
              <a:spcAft>
                <a:spcPct val="0"/>
              </a:spcAft>
              <a:buClr>
                <a:srgbClr val="C00000"/>
              </a:buClr>
              <a:buFont typeface="Arial"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E7181C"/>
                </a:solidFill>
                <a:cs typeface="Klavika-Regular"/>
              </a:rPr>
              <a:t>Average Response Rates*</a:t>
            </a:r>
          </a:p>
          <a:p>
            <a:pPr marL="0" indent="0">
              <a:lnSpc>
                <a:spcPct val="80000"/>
              </a:lnSpc>
              <a:buNone/>
            </a:pPr>
            <a:r>
              <a:rPr lang="en-US" sz="4400" b="1" dirty="0">
                <a:solidFill>
                  <a:srgbClr val="E7181C"/>
                </a:solidFill>
                <a:cs typeface="Klavika-Regular"/>
              </a:rPr>
              <a:t>12%</a:t>
            </a:r>
            <a:r>
              <a:rPr lang="en-US" sz="1400" dirty="0">
                <a:solidFill>
                  <a:srgbClr val="0070AF"/>
                </a:solidFill>
                <a:cs typeface="Klavika-Regular"/>
              </a:rPr>
              <a:t>    </a:t>
            </a:r>
            <a:r>
              <a:rPr lang="en-US" sz="1400" dirty="0">
                <a:cs typeface="Klavika-Regular"/>
              </a:rPr>
              <a:t>Nurtured / Installed Prospects</a:t>
            </a:r>
            <a:endParaRPr lang="en-US" sz="1400" dirty="0">
              <a:solidFill>
                <a:srgbClr val="0070AF"/>
              </a:solidFill>
              <a:cs typeface="Klavika-Regular"/>
            </a:endParaRPr>
          </a:p>
          <a:p>
            <a:pPr marL="0" indent="0">
              <a:lnSpc>
                <a:spcPct val="80000"/>
              </a:lnSpc>
              <a:buNone/>
            </a:pPr>
            <a:r>
              <a:rPr lang="en-US" sz="4400" b="1" dirty="0">
                <a:solidFill>
                  <a:srgbClr val="E7181C"/>
                </a:solidFill>
                <a:cs typeface="Klavika-Regular"/>
              </a:rPr>
              <a:t>3%</a:t>
            </a:r>
            <a:r>
              <a:rPr lang="en-US" sz="1400" dirty="0">
                <a:solidFill>
                  <a:srgbClr val="0070AF"/>
                </a:solidFill>
                <a:cs typeface="Klavika-Regular"/>
              </a:rPr>
              <a:t>	        </a:t>
            </a:r>
            <a:r>
              <a:rPr lang="en-US" sz="1400" dirty="0">
                <a:cs typeface="Klavika-Regular"/>
              </a:rPr>
              <a:t>New Prospects</a:t>
            </a:r>
            <a:endParaRPr lang="en-US" sz="4000" dirty="0">
              <a:solidFill>
                <a:srgbClr val="0070AF"/>
              </a:solidFill>
              <a:cs typeface="Klavika-Regular"/>
            </a:endParaRPr>
          </a:p>
        </p:txBody>
      </p:sp>
      <p:sp>
        <p:nvSpPr>
          <p:cNvPr id="14" name="Rectangle 13"/>
          <p:cNvSpPr/>
          <p:nvPr/>
        </p:nvSpPr>
        <p:spPr>
          <a:xfrm>
            <a:off x="7176920" y="1843950"/>
            <a:ext cx="4862679" cy="2862322"/>
          </a:xfrm>
          <a:prstGeom prst="rect">
            <a:avLst/>
          </a:prstGeom>
        </p:spPr>
        <p:txBody>
          <a:bodyPr wrap="square">
            <a:spAutoFit/>
          </a:bodyPr>
          <a:lstStyle/>
          <a:p>
            <a:r>
              <a:rPr lang="en-US" dirty="0">
                <a:solidFill>
                  <a:srgbClr val="0070C0"/>
                </a:solidFill>
                <a:latin typeface="+mn-lt"/>
              </a:rPr>
              <a:t>“Thank you for the great sales leads from the marketing campaign. I have arranged two meetings and attended one that has yielded an opportunity for 5 APs and 30 scanners just from the first lead.  My second meeting is next Tuesday on site with a new prospect. Keep the leads coming…”</a:t>
            </a:r>
          </a:p>
          <a:p>
            <a:pPr algn="r"/>
            <a:r>
              <a:rPr lang="en-US" i="1" dirty="0">
                <a:solidFill>
                  <a:srgbClr val="0070C0"/>
                </a:solidFill>
                <a:latin typeface="+mn-lt"/>
              </a:rPr>
              <a:t>John G</a:t>
            </a:r>
            <a:endParaRPr lang="en-US" b="0" i="1" dirty="0">
              <a:solidFill>
                <a:srgbClr val="0070C0"/>
              </a:solidFill>
              <a:latin typeface="+mn-lt"/>
            </a:endParaRPr>
          </a:p>
          <a:p>
            <a:pPr algn="r"/>
            <a:r>
              <a:rPr lang="en-US" b="0" i="1" dirty="0">
                <a:solidFill>
                  <a:srgbClr val="0070C0"/>
                </a:solidFill>
                <a:latin typeface="+mn-lt"/>
              </a:rPr>
              <a:t>Sr. Account Manager</a:t>
            </a:r>
          </a:p>
          <a:p>
            <a:pPr algn="r"/>
            <a:r>
              <a:rPr lang="en-US" i="1" dirty="0">
                <a:solidFill>
                  <a:srgbClr val="0070C0"/>
                </a:solidFill>
                <a:latin typeface="+mn-lt"/>
              </a:rPr>
              <a:t>Computer Support Services, Inc.</a:t>
            </a:r>
            <a:endParaRPr lang="en-US" b="0" i="1" dirty="0">
              <a:solidFill>
                <a:srgbClr val="0070C0"/>
              </a:solidFill>
              <a:latin typeface="+mn-lt"/>
            </a:endParaRPr>
          </a:p>
        </p:txBody>
      </p:sp>
    </p:spTree>
    <p:extLst>
      <p:ext uri="{BB962C8B-B14F-4D97-AF65-F5344CB8AC3E}">
        <p14:creationId xmlns:p14="http://schemas.microsoft.com/office/powerpoint/2010/main" val="340167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Sample Pricing</a:t>
            </a:r>
          </a:p>
        </p:txBody>
      </p:sp>
      <p:sp>
        <p:nvSpPr>
          <p:cNvPr id="8" name="Text Placeholder 7"/>
          <p:cNvSpPr>
            <a:spLocks noGrp="1"/>
          </p:cNvSpPr>
          <p:nvPr>
            <p:ph type="body" sz="quarter" idx="15"/>
          </p:nvPr>
        </p:nvSpPr>
        <p:spPr/>
        <p:txBody>
          <a:bodyPr/>
          <a:lstStyle/>
          <a:p>
            <a:r>
              <a:rPr lang="en-US" dirty="0"/>
              <a:t>Easy to Digest Prices!</a:t>
            </a:r>
          </a:p>
        </p:txBody>
      </p:sp>
      <p:sp>
        <p:nvSpPr>
          <p:cNvPr id="5" name="Slide Number Placeholder 4"/>
          <p:cNvSpPr>
            <a:spLocks noGrp="1"/>
          </p:cNvSpPr>
          <p:nvPr>
            <p:ph type="sldNum" sz="quarter" idx="16"/>
          </p:nvPr>
        </p:nvSpPr>
        <p:spPr/>
        <p:txBody>
          <a:bodyPr/>
          <a:lstStyle/>
          <a:p>
            <a:pPr>
              <a:defRPr/>
            </a:pPr>
            <a:fld id="{C5A53205-D432-46E1-A473-31EC9E055A3B}" type="slidenum">
              <a:rPr lang="en-US" smtClean="0"/>
              <a:pPr>
                <a:defRPr/>
              </a:pPr>
              <a:t>26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36" y="1271609"/>
            <a:ext cx="2678124" cy="3474720"/>
          </a:xfrm>
          <a:prstGeom prst="rect">
            <a:avLst/>
          </a:prstGeom>
          <a:effectLst>
            <a:outerShdw blurRad="50800" dist="762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707" y="1267818"/>
            <a:ext cx="2650185" cy="2912197"/>
          </a:xfrm>
          <a:prstGeom prst="rect">
            <a:avLst/>
          </a:prstGeom>
          <a:effectLst>
            <a:outerShdw blurRad="50800" dist="76200" dir="2700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8139" y="1267818"/>
            <a:ext cx="3801061" cy="2411505"/>
          </a:xfrm>
          <a:prstGeom prst="rect">
            <a:avLst/>
          </a:prstGeom>
          <a:effectLst>
            <a:outerShdw blurRad="50800" dist="76200" dir="2700000" algn="tl" rotWithShape="0">
              <a:prstClr val="black">
                <a:alpha val="40000"/>
              </a:prstClr>
            </a:outerShdw>
          </a:effectLst>
        </p:spPr>
      </p:pic>
      <p:sp>
        <p:nvSpPr>
          <p:cNvPr id="10" name="Text Placeholder 2"/>
          <p:cNvSpPr txBox="1">
            <a:spLocks/>
          </p:cNvSpPr>
          <p:nvPr/>
        </p:nvSpPr>
        <p:spPr>
          <a:xfrm>
            <a:off x="709621" y="4899752"/>
            <a:ext cx="2481814" cy="1066800"/>
          </a:xfrm>
          <a:prstGeom prst="rect">
            <a:avLst/>
          </a:prstGeom>
        </p:spPr>
        <p:txBody>
          <a:bodyPr>
            <a:normAutofit/>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0000"/>
                </a:solidFill>
                <a:cs typeface="Klavika-Regular"/>
              </a:rPr>
              <a:t>Sales Brochure</a:t>
            </a:r>
          </a:p>
          <a:p>
            <a:pPr marL="0" indent="0">
              <a:buNone/>
            </a:pPr>
            <a:r>
              <a:rPr lang="en-US" dirty="0">
                <a:solidFill>
                  <a:srgbClr val="000000"/>
                </a:solidFill>
                <a:cs typeface="Klavika-Regular"/>
              </a:rPr>
              <a:t>$750 </a:t>
            </a:r>
            <a:r>
              <a:rPr lang="mr-IN" dirty="0">
                <a:solidFill>
                  <a:srgbClr val="000000"/>
                </a:solidFill>
                <a:cs typeface="Klavika-Regular"/>
              </a:rPr>
              <a:t>–</a:t>
            </a:r>
            <a:r>
              <a:rPr lang="en-US" dirty="0">
                <a:solidFill>
                  <a:srgbClr val="000000"/>
                </a:solidFill>
                <a:cs typeface="Klavika-Regular"/>
              </a:rPr>
              <a:t> $1,500 </a:t>
            </a:r>
          </a:p>
        </p:txBody>
      </p:sp>
      <p:sp>
        <p:nvSpPr>
          <p:cNvPr id="11" name="Text Placeholder 2"/>
          <p:cNvSpPr txBox="1">
            <a:spLocks/>
          </p:cNvSpPr>
          <p:nvPr/>
        </p:nvSpPr>
        <p:spPr>
          <a:xfrm>
            <a:off x="4159707" y="4899752"/>
            <a:ext cx="2650185" cy="1066799"/>
          </a:xfrm>
          <a:prstGeom prst="rect">
            <a:avLst/>
          </a:prstGeom>
        </p:spPr>
        <p:txBody>
          <a:bodyPr>
            <a:normAutofit/>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0000"/>
                </a:solidFill>
                <a:cs typeface="Klavika-Regular"/>
              </a:rPr>
              <a:t>Email </a:t>
            </a:r>
          </a:p>
          <a:p>
            <a:pPr marL="0" indent="0">
              <a:buNone/>
            </a:pPr>
            <a:r>
              <a:rPr lang="en-US" dirty="0">
                <a:solidFill>
                  <a:srgbClr val="000000"/>
                </a:solidFill>
                <a:cs typeface="Klavika-Regular"/>
              </a:rPr>
              <a:t>$450 </a:t>
            </a:r>
            <a:r>
              <a:rPr lang="mr-IN" dirty="0">
                <a:solidFill>
                  <a:srgbClr val="000000"/>
                </a:solidFill>
                <a:cs typeface="Klavika-Regular"/>
              </a:rPr>
              <a:t>–</a:t>
            </a:r>
            <a:r>
              <a:rPr lang="en-US" dirty="0">
                <a:solidFill>
                  <a:srgbClr val="000000"/>
                </a:solidFill>
                <a:cs typeface="Klavika-Regular"/>
              </a:rPr>
              <a:t> $750 </a:t>
            </a:r>
          </a:p>
        </p:txBody>
      </p:sp>
      <p:sp>
        <p:nvSpPr>
          <p:cNvPr id="12" name="Text Placeholder 2"/>
          <p:cNvSpPr txBox="1">
            <a:spLocks/>
          </p:cNvSpPr>
          <p:nvPr/>
        </p:nvSpPr>
        <p:spPr>
          <a:xfrm>
            <a:off x="7578138" y="4899752"/>
            <a:ext cx="2481814" cy="1066800"/>
          </a:xfrm>
          <a:prstGeom prst="rect">
            <a:avLst/>
          </a:prstGeom>
        </p:spPr>
        <p:txBody>
          <a:bodyPr>
            <a:normAutofit/>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0000"/>
                </a:solidFill>
                <a:cs typeface="Klavika-Regular"/>
              </a:rPr>
              <a:t>Advertising (print or digital)</a:t>
            </a:r>
          </a:p>
          <a:p>
            <a:pPr marL="0" indent="0">
              <a:buNone/>
            </a:pPr>
            <a:r>
              <a:rPr lang="en-US" dirty="0">
                <a:solidFill>
                  <a:srgbClr val="000000"/>
                </a:solidFill>
                <a:cs typeface="Klavika-Regular"/>
              </a:rPr>
              <a:t>$500 </a:t>
            </a:r>
            <a:r>
              <a:rPr lang="mr-IN" dirty="0">
                <a:solidFill>
                  <a:srgbClr val="000000"/>
                </a:solidFill>
                <a:cs typeface="Klavika-Regular"/>
              </a:rPr>
              <a:t>–</a:t>
            </a:r>
            <a:r>
              <a:rPr lang="en-US" dirty="0">
                <a:solidFill>
                  <a:srgbClr val="000000"/>
                </a:solidFill>
                <a:cs typeface="Klavika-Regular"/>
              </a:rPr>
              <a:t> $900 </a:t>
            </a:r>
          </a:p>
        </p:txBody>
      </p:sp>
      <p:sp>
        <p:nvSpPr>
          <p:cNvPr id="2" name="TextBox 1"/>
          <p:cNvSpPr txBox="1"/>
          <p:nvPr/>
        </p:nvSpPr>
        <p:spPr>
          <a:xfrm>
            <a:off x="2314238" y="6100407"/>
            <a:ext cx="7282543" cy="369332"/>
          </a:xfrm>
          <a:prstGeom prst="rect">
            <a:avLst/>
          </a:prstGeom>
          <a:noFill/>
        </p:spPr>
        <p:txBody>
          <a:bodyPr wrap="square" rtlCol="0">
            <a:spAutoFit/>
          </a:bodyPr>
          <a:lstStyle/>
          <a:p>
            <a:pPr algn="ctr"/>
            <a:r>
              <a:rPr lang="en-US" dirty="0"/>
              <a:t>HPC does also offer Printing Services for an additional cost</a:t>
            </a:r>
          </a:p>
        </p:txBody>
      </p:sp>
    </p:spTree>
    <p:extLst>
      <p:ext uri="{BB962C8B-B14F-4D97-AF65-F5344CB8AC3E}">
        <p14:creationId xmlns:p14="http://schemas.microsoft.com/office/powerpoint/2010/main" val="1115256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Remember</a:t>
            </a:r>
          </a:p>
        </p:txBody>
      </p:sp>
      <p:sp>
        <p:nvSpPr>
          <p:cNvPr id="8" name="Text Placeholder 7"/>
          <p:cNvSpPr>
            <a:spLocks noGrp="1"/>
          </p:cNvSpPr>
          <p:nvPr>
            <p:ph type="body" sz="quarter" idx="15"/>
          </p:nvPr>
        </p:nvSpPr>
        <p:spPr/>
        <p:txBody>
          <a:bodyPr/>
          <a:lstStyle/>
          <a:p>
            <a:endParaRPr lang="en-US" dirty="0"/>
          </a:p>
        </p:txBody>
      </p:sp>
      <p:sp>
        <p:nvSpPr>
          <p:cNvPr id="7" name="Content Placeholder 6"/>
          <p:cNvSpPr>
            <a:spLocks noGrp="1"/>
          </p:cNvSpPr>
          <p:nvPr>
            <p:ph sz="quarter" idx="12"/>
          </p:nvPr>
        </p:nvSpPr>
        <p:spPr>
          <a:xfrm>
            <a:off x="714568" y="1005840"/>
            <a:ext cx="6143431" cy="5053316"/>
          </a:xfrm>
        </p:spPr>
        <p:txBody>
          <a:bodyPr/>
          <a:lstStyle/>
          <a:p>
            <a:r>
              <a:rPr lang="en-US" sz="2400" dirty="0"/>
              <a:t>Use Co-Op Funds to pay for projects</a:t>
            </a:r>
          </a:p>
          <a:p>
            <a:r>
              <a:rPr lang="en-US" sz="2400" dirty="0"/>
              <a:t>Reimbursement rate of 100% on approved, co-marketed projects versus 50% rate</a:t>
            </a:r>
          </a:p>
          <a:p>
            <a:r>
              <a:rPr lang="en-US" sz="2400" dirty="0"/>
              <a:t>Process exists for working directly with Co-Op Administrator on submitting your Project Pre-Approval and communicating the Fund Request amount</a:t>
            </a:r>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27</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665" y="1217521"/>
            <a:ext cx="3483483" cy="3621716"/>
          </a:xfrm>
          <a:prstGeom prst="rect">
            <a:avLst/>
          </a:prstGeom>
        </p:spPr>
      </p:pic>
    </p:spTree>
    <p:extLst>
      <p:ext uri="{BB962C8B-B14F-4D97-AF65-F5344CB8AC3E}">
        <p14:creationId xmlns:p14="http://schemas.microsoft.com/office/powerpoint/2010/main" val="2282887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Slide Number Placeholder 2"/>
          <p:cNvSpPr>
            <a:spLocks noGrp="1"/>
          </p:cNvSpPr>
          <p:nvPr>
            <p:ph type="sldNum" sz="quarter" idx="13"/>
          </p:nvPr>
        </p:nvSpPr>
        <p:spPr>
          <a:prstGeom prst="rect">
            <a:avLst/>
          </a:prstGeom>
        </p:spPr>
        <p:txBody>
          <a:bodyPr/>
          <a:lstStyle/>
          <a:p>
            <a:pPr>
              <a:defRPr/>
            </a:pPr>
            <a:fld id="{58E27D68-75D7-1046-B88F-55C44A5ED9A6}" type="slidenum">
              <a:rPr lang="en-US" smtClean="0"/>
              <a:pPr>
                <a:defRPr/>
              </a:pPr>
              <a:t>28</a:t>
            </a:fld>
            <a:endParaRPr lang="en-US" dirty="0"/>
          </a:p>
        </p:txBody>
      </p:sp>
      <p:pic>
        <p:nvPicPr>
          <p:cNvPr id="7" name="Content Placeholder 6">
            <a:hlinkClick r:id="rId3"/>
          </p:cNvPr>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b="7848"/>
          <a:stretch/>
        </p:blipFill>
        <p:spPr>
          <a:xfrm>
            <a:off x="3121890" y="1006475"/>
            <a:ext cx="5692633" cy="5053013"/>
          </a:xfrm>
          <a:prstGeom prst="rect">
            <a:avLst/>
          </a:prstGeom>
          <a:effectLst>
            <a:outerShdw blurRad="50800" dist="76200" dir="2700000" algn="tl" rotWithShape="0">
              <a:prstClr val="black">
                <a:alpha val="40000"/>
              </a:prstClr>
            </a:outerShdw>
          </a:effectLst>
        </p:spPr>
      </p:pic>
      <p:sp>
        <p:nvSpPr>
          <p:cNvPr id="6" name="TextBox 5">
            <a:hlinkClick r:id="rId3"/>
          </p:cNvPr>
          <p:cNvSpPr txBox="1"/>
          <p:nvPr/>
        </p:nvSpPr>
        <p:spPr>
          <a:xfrm>
            <a:off x="8283386" y="4718608"/>
            <a:ext cx="2468880" cy="731520"/>
          </a:xfrm>
          <a:prstGeom prst="rect">
            <a:avLst/>
          </a:prstGeom>
          <a:solidFill>
            <a:srgbClr val="E71D1D"/>
          </a:solidFill>
        </p:spPr>
        <p:txBody>
          <a:bodyPr vert="horz" wrap="square" lIns="0" tIns="0" rIns="0" bIns="0" rtlCol="0" anchor="ctr">
            <a:spAutoFit/>
          </a:bodyPr>
          <a:lstStyle/>
          <a:p>
            <a:pPr algn="ctr"/>
            <a:r>
              <a:rPr lang="en-US" sz="3200" dirty="0">
                <a:solidFill>
                  <a:schemeClr val="bg1"/>
                </a:solidFill>
              </a:rPr>
              <a:t>Demo</a:t>
            </a:r>
            <a:r>
              <a:rPr lang="en-US" sz="3200" b="1" dirty="0">
                <a:solidFill>
                  <a:schemeClr val="bg1"/>
                </a:solidFill>
              </a:rPr>
              <a:t> ➢</a:t>
            </a:r>
          </a:p>
        </p:txBody>
      </p:sp>
    </p:spTree>
    <p:extLst>
      <p:ext uri="{BB962C8B-B14F-4D97-AF65-F5344CB8AC3E}">
        <p14:creationId xmlns:p14="http://schemas.microsoft.com/office/powerpoint/2010/main" val="277793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Positioning</a:t>
            </a:r>
          </a:p>
        </p:txBody>
      </p:sp>
      <p:sp>
        <p:nvSpPr>
          <p:cNvPr id="2" name="Text Placeholder 1"/>
          <p:cNvSpPr>
            <a:spLocks noGrp="1"/>
          </p:cNvSpPr>
          <p:nvPr>
            <p:ph type="body" sz="quarter" idx="15"/>
          </p:nvPr>
        </p:nvSpPr>
        <p:spPr/>
        <p:txBody>
          <a:bodyPr/>
          <a:lstStyle/>
          <a:p>
            <a:r>
              <a:rPr lang="en-US" dirty="0"/>
              <a:t>Co-Op Program is a Strategic Growth Driver</a:t>
            </a:r>
          </a:p>
        </p:txBody>
      </p:sp>
      <p:sp>
        <p:nvSpPr>
          <p:cNvPr id="7" name="Content Placeholder 6"/>
          <p:cNvSpPr>
            <a:spLocks noGrp="1"/>
          </p:cNvSpPr>
          <p:nvPr>
            <p:ph sz="quarter" idx="12"/>
          </p:nvPr>
        </p:nvSpPr>
        <p:spPr>
          <a:xfrm>
            <a:off x="315384" y="1005840"/>
            <a:ext cx="4940644" cy="5053316"/>
          </a:xfrm>
        </p:spPr>
        <p:txBody>
          <a:bodyPr/>
          <a:lstStyle/>
          <a:p>
            <a:pPr lvl="1"/>
            <a:endParaRPr lang="en-US" dirty="0"/>
          </a:p>
          <a:p>
            <a:pPr lvl="1"/>
            <a:endParaRPr lang="en-US" dirty="0"/>
          </a:p>
          <a:p>
            <a:r>
              <a:rPr lang="en-US" dirty="0"/>
              <a:t>Significant annual investment in providing marketing support for Buying Group Members</a:t>
            </a:r>
          </a:p>
          <a:p>
            <a:r>
              <a:rPr lang="en-US" dirty="0"/>
              <a:t>Funds reserved for projects deemed by HIS to be:</a:t>
            </a:r>
          </a:p>
          <a:p>
            <a:pPr lvl="1"/>
            <a:r>
              <a:rPr lang="en-US" sz="1867" dirty="0"/>
              <a:t>High Value / High Merit</a:t>
            </a:r>
          </a:p>
          <a:p>
            <a:pPr lvl="1"/>
            <a:r>
              <a:rPr lang="en-US" sz="1867" dirty="0"/>
              <a:t>Aligned with HIS objectives and program guidelines</a:t>
            </a:r>
          </a:p>
          <a:p>
            <a:pPr lvl="1"/>
            <a:r>
              <a:rPr lang="en-US" sz="1867" dirty="0"/>
              <a:t>Shows favorable ROI</a:t>
            </a:r>
          </a:p>
        </p:txBody>
      </p:sp>
      <p:pic>
        <p:nvPicPr>
          <p:cNvPr id="9" name="Content Placeholder 8"/>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584874" y="1322558"/>
            <a:ext cx="6256337" cy="3455988"/>
          </a:xfrm>
          <a:prstGeom prst="rect">
            <a:avLst/>
          </a:prstGeom>
        </p:spPr>
      </p:pic>
    </p:spTree>
    <p:extLst>
      <p:ext uri="{BB962C8B-B14F-4D97-AF65-F5344CB8AC3E}">
        <p14:creationId xmlns:p14="http://schemas.microsoft.com/office/powerpoint/2010/main" val="858252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9925" y="364015"/>
            <a:ext cx="10491779" cy="511862"/>
          </a:xfrm>
        </p:spPr>
        <p:txBody>
          <a:bodyPr/>
          <a:lstStyle/>
          <a:p>
            <a:r>
              <a:rPr lang="en-US" dirty="0"/>
              <a:t>Final Thoughts and Q&amp;A </a:t>
            </a:r>
          </a:p>
        </p:txBody>
      </p:sp>
      <p:sp>
        <p:nvSpPr>
          <p:cNvPr id="8" name="Text Placeholder 7"/>
          <p:cNvSpPr>
            <a:spLocks noGrp="1"/>
          </p:cNvSpPr>
          <p:nvPr>
            <p:ph type="body" sz="quarter" idx="15"/>
          </p:nvPr>
        </p:nvSpPr>
        <p:spPr/>
        <p:txBody>
          <a:bodyPr/>
          <a:lstStyle/>
          <a:p>
            <a:r>
              <a:rPr lang="en-US" dirty="0"/>
              <a:t>What Can We Clarify?</a:t>
            </a:r>
          </a:p>
        </p:txBody>
      </p:sp>
      <p:pic>
        <p:nvPicPr>
          <p:cNvPr id="9" name="Content Placeholder 8"/>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037550" y="1248143"/>
            <a:ext cx="8996176" cy="3298598"/>
          </a:xfrm>
        </p:spPr>
      </p:pic>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29</a:t>
            </a:fld>
            <a:endParaRPr lang="en-US" dirty="0"/>
          </a:p>
        </p:txBody>
      </p:sp>
      <p:sp>
        <p:nvSpPr>
          <p:cNvPr id="2" name="TextBox 1"/>
          <p:cNvSpPr txBox="1"/>
          <p:nvPr/>
        </p:nvSpPr>
        <p:spPr>
          <a:xfrm>
            <a:off x="1420838" y="4778331"/>
            <a:ext cx="8229600" cy="830997"/>
          </a:xfrm>
          <a:prstGeom prst="rect">
            <a:avLst/>
          </a:prstGeom>
          <a:noFill/>
        </p:spPr>
        <p:txBody>
          <a:bodyPr wrap="square" rtlCol="0">
            <a:spAutoFit/>
          </a:bodyPr>
          <a:lstStyle/>
          <a:p>
            <a:pPr algn="ctr"/>
            <a:r>
              <a:rPr lang="en-US" sz="2400" dirty="0"/>
              <a:t>Expect email with files from this call and 2018 Co-Op Allowable funds within then next few weeks.</a:t>
            </a:r>
          </a:p>
        </p:txBody>
      </p:sp>
    </p:spTree>
    <p:extLst>
      <p:ext uri="{BB962C8B-B14F-4D97-AF65-F5344CB8AC3E}">
        <p14:creationId xmlns:p14="http://schemas.microsoft.com/office/powerpoint/2010/main" val="1991820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Buying Group Member Eligibility</a:t>
            </a:r>
          </a:p>
        </p:txBody>
      </p:sp>
      <p:sp>
        <p:nvSpPr>
          <p:cNvPr id="8" name="Text Placeholder 7"/>
          <p:cNvSpPr>
            <a:spLocks noGrp="1"/>
          </p:cNvSpPr>
          <p:nvPr>
            <p:ph type="body" sz="quarter" idx="15"/>
          </p:nvPr>
        </p:nvSpPr>
        <p:spPr/>
        <p:txBody>
          <a:bodyPr/>
          <a:lstStyle/>
          <a:p>
            <a:r>
              <a:rPr lang="en-US" dirty="0"/>
              <a:t>Benefits for all Buying Group Members</a:t>
            </a:r>
          </a:p>
        </p:txBody>
      </p:sp>
      <p:graphicFrame>
        <p:nvGraphicFramePr>
          <p:cNvPr id="14" name="Content Placeholder 13"/>
          <p:cNvGraphicFramePr>
            <a:graphicFrameLocks noGrp="1"/>
          </p:cNvGraphicFramePr>
          <p:nvPr>
            <p:ph sz="quarter" idx="12"/>
            <p:extLst>
              <p:ext uri="{D42A27DB-BD31-4B8C-83A1-F6EECF244321}">
                <p14:modId xmlns:p14="http://schemas.microsoft.com/office/powerpoint/2010/main" val="3709586718"/>
              </p:ext>
            </p:extLst>
          </p:nvPr>
        </p:nvGraphicFramePr>
        <p:xfrm>
          <a:off x="593460" y="2431864"/>
          <a:ext cx="10507664" cy="2194560"/>
        </p:xfrm>
        <a:graphic>
          <a:graphicData uri="http://schemas.openxmlformats.org/drawingml/2006/table">
            <a:tbl>
              <a:tblPr firstRow="1" bandRow="1">
                <a:tableStyleId>{7E9639D4-E3E2-4D34-9284-5A2195B3D0D7}</a:tableStyleId>
              </a:tblPr>
              <a:tblGrid>
                <a:gridCol w="3802437">
                  <a:extLst>
                    <a:ext uri="{9D8B030D-6E8A-4147-A177-3AD203B41FA5}">
                      <a16:colId xmlns:a16="http://schemas.microsoft.com/office/drawing/2014/main" val="3914026530"/>
                    </a:ext>
                  </a:extLst>
                </a:gridCol>
                <a:gridCol w="1346106">
                  <a:extLst>
                    <a:ext uri="{9D8B030D-6E8A-4147-A177-3AD203B41FA5}">
                      <a16:colId xmlns:a16="http://schemas.microsoft.com/office/drawing/2014/main" val="4004003717"/>
                    </a:ext>
                  </a:extLst>
                </a:gridCol>
                <a:gridCol w="1775011">
                  <a:extLst>
                    <a:ext uri="{9D8B030D-6E8A-4147-A177-3AD203B41FA5}">
                      <a16:colId xmlns:a16="http://schemas.microsoft.com/office/drawing/2014/main" val="2706410514"/>
                    </a:ext>
                  </a:extLst>
                </a:gridCol>
                <a:gridCol w="1482577">
                  <a:extLst>
                    <a:ext uri="{9D8B030D-6E8A-4147-A177-3AD203B41FA5}">
                      <a16:colId xmlns:a16="http://schemas.microsoft.com/office/drawing/2014/main" val="383974605"/>
                    </a:ext>
                  </a:extLst>
                </a:gridCol>
                <a:gridCol w="2101533">
                  <a:extLst>
                    <a:ext uri="{9D8B030D-6E8A-4147-A177-3AD203B41FA5}">
                      <a16:colId xmlns:a16="http://schemas.microsoft.com/office/drawing/2014/main" val="425250643"/>
                    </a:ext>
                  </a:extLst>
                </a:gridCol>
              </a:tblGrid>
              <a:tr h="370840">
                <a:tc>
                  <a:txBody>
                    <a:bodyPr/>
                    <a:lstStyle/>
                    <a:p>
                      <a:r>
                        <a:rPr lang="en-US" dirty="0"/>
                        <a:t>Member Type</a:t>
                      </a:r>
                    </a:p>
                  </a:txBody>
                  <a:tcPr marL="187614" marR="187614"/>
                </a:tc>
                <a:tc>
                  <a:txBody>
                    <a:bodyPr/>
                    <a:lstStyle/>
                    <a:p>
                      <a:r>
                        <a:rPr lang="en-US" dirty="0"/>
                        <a:t>Free Assets</a:t>
                      </a:r>
                    </a:p>
                  </a:txBody>
                  <a:tcPr marL="187614" marR="187614"/>
                </a:tc>
                <a:tc>
                  <a:txBody>
                    <a:bodyPr/>
                    <a:lstStyle/>
                    <a:p>
                      <a:r>
                        <a:rPr lang="en-US" dirty="0"/>
                        <a:t>Free Customized Assets</a:t>
                      </a:r>
                    </a:p>
                  </a:txBody>
                  <a:tcPr marL="187614" marR="187614"/>
                </a:tc>
                <a:tc>
                  <a:txBody>
                    <a:bodyPr/>
                    <a:lstStyle/>
                    <a:p>
                      <a:r>
                        <a:rPr lang="en-US" dirty="0"/>
                        <a:t>Allowable</a:t>
                      </a:r>
                      <a:r>
                        <a:rPr lang="en-US" baseline="0" dirty="0"/>
                        <a:t> Co-Op Funds</a:t>
                      </a:r>
                      <a:endParaRPr lang="en-US" dirty="0"/>
                    </a:p>
                  </a:txBody>
                  <a:tcPr marL="187614" marR="187614"/>
                </a:tc>
                <a:tc>
                  <a:txBody>
                    <a:bodyPr/>
                    <a:lstStyle/>
                    <a:p>
                      <a:r>
                        <a:rPr lang="en-US" dirty="0"/>
                        <a:t>Marketing Plan Option</a:t>
                      </a:r>
                    </a:p>
                  </a:txBody>
                  <a:tcPr marL="187614" marR="187614"/>
                </a:tc>
                <a:extLst>
                  <a:ext uri="{0D108BD9-81ED-4DB2-BD59-A6C34878D82A}">
                    <a16:rowId xmlns:a16="http://schemas.microsoft.com/office/drawing/2014/main" val="2022822919"/>
                  </a:ext>
                </a:extLst>
              </a:tr>
              <a:tr h="370840">
                <a:tc>
                  <a:txBody>
                    <a:bodyPr/>
                    <a:lstStyle/>
                    <a:p>
                      <a:r>
                        <a:rPr lang="en-US" dirty="0"/>
                        <a:t>&lt; $250K USD or &lt;$100K CAD in prior fiscal year Sales with HIS</a:t>
                      </a:r>
                    </a:p>
                  </a:txBody>
                  <a:tcPr marL="187614" marR="187614"/>
                </a:tc>
                <a:tc>
                  <a:txBody>
                    <a:bodyPr/>
                    <a:lstStyle/>
                    <a:p>
                      <a:endParaRPr lang="en-US" dirty="0"/>
                    </a:p>
                  </a:txBody>
                  <a:tcPr marL="187614" marR="187614"/>
                </a:tc>
                <a:tc>
                  <a:txBody>
                    <a:bodyPr/>
                    <a:lstStyle/>
                    <a:p>
                      <a:endParaRPr lang="en-US"/>
                    </a:p>
                  </a:txBody>
                  <a:tcPr marL="187614" marR="187614"/>
                </a:tc>
                <a:tc>
                  <a:txBody>
                    <a:bodyPr/>
                    <a:lstStyle/>
                    <a:p>
                      <a:endParaRPr lang="en-US" dirty="0"/>
                    </a:p>
                  </a:txBody>
                  <a:tcPr marL="187614" marR="187614"/>
                </a:tc>
                <a:tc>
                  <a:txBody>
                    <a:bodyPr/>
                    <a:lstStyle/>
                    <a:p>
                      <a:endParaRPr lang="en-US" dirty="0"/>
                    </a:p>
                  </a:txBody>
                  <a:tcPr marL="187614" marR="187614"/>
                </a:tc>
                <a:extLst>
                  <a:ext uri="{0D108BD9-81ED-4DB2-BD59-A6C34878D82A}">
                    <a16:rowId xmlns:a16="http://schemas.microsoft.com/office/drawing/2014/main" val="1902042023"/>
                  </a:ext>
                </a:extLst>
              </a:tr>
              <a:tr h="370840">
                <a:tc>
                  <a:txBody>
                    <a:bodyPr/>
                    <a:lstStyle/>
                    <a:p>
                      <a:r>
                        <a:rPr lang="en-US" dirty="0"/>
                        <a:t>&gt; $250K USD or &gt;$100K CAD in prior fiscal year Sales with HIS</a:t>
                      </a:r>
                    </a:p>
                  </a:txBody>
                  <a:tcPr marL="187614" marR="187614"/>
                </a:tc>
                <a:tc>
                  <a:txBody>
                    <a:bodyPr/>
                    <a:lstStyle/>
                    <a:p>
                      <a:endParaRPr lang="en-US" dirty="0"/>
                    </a:p>
                  </a:txBody>
                  <a:tcPr marL="187614" marR="187614"/>
                </a:tc>
                <a:tc>
                  <a:txBody>
                    <a:bodyPr/>
                    <a:lstStyle/>
                    <a:p>
                      <a:endParaRPr lang="en-US" dirty="0"/>
                    </a:p>
                  </a:txBody>
                  <a:tcPr marL="187614" marR="187614"/>
                </a:tc>
                <a:tc>
                  <a:txBody>
                    <a:bodyPr/>
                    <a:lstStyle/>
                    <a:p>
                      <a:endParaRPr lang="en-US" dirty="0"/>
                    </a:p>
                  </a:txBody>
                  <a:tcPr marL="187614" marR="187614"/>
                </a:tc>
                <a:tc>
                  <a:txBody>
                    <a:bodyPr/>
                    <a:lstStyle/>
                    <a:p>
                      <a:endParaRPr lang="en-US" dirty="0"/>
                    </a:p>
                  </a:txBody>
                  <a:tcPr marL="187614" marR="187614"/>
                </a:tc>
                <a:extLst>
                  <a:ext uri="{0D108BD9-81ED-4DB2-BD59-A6C34878D82A}">
                    <a16:rowId xmlns:a16="http://schemas.microsoft.com/office/drawing/2014/main" val="2328199226"/>
                  </a:ext>
                </a:extLst>
              </a:tr>
            </a:tbl>
          </a:graphicData>
        </a:graphic>
      </p:graphicFrame>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3</a:t>
            </a:fld>
            <a:endParaRPr lang="en-US" dirty="0"/>
          </a:p>
        </p:txBody>
      </p:sp>
      <p:pic>
        <p:nvPicPr>
          <p:cNvPr id="15" name="Picture 14"/>
          <p:cNvPicPr>
            <a:picLocks noChangeAspect="1"/>
          </p:cNvPicPr>
          <p:nvPr/>
        </p:nvPicPr>
        <p:blipFill>
          <a:blip r:embed="rId3"/>
          <a:stretch>
            <a:fillRect/>
          </a:stretch>
        </p:blipFill>
        <p:spPr>
          <a:xfrm>
            <a:off x="4781824" y="3359330"/>
            <a:ext cx="584521" cy="584521"/>
          </a:xfrm>
          <a:prstGeom prst="rect">
            <a:avLst/>
          </a:prstGeom>
        </p:spPr>
      </p:pic>
      <p:pic>
        <p:nvPicPr>
          <p:cNvPr id="16" name="Picture 15"/>
          <p:cNvPicPr>
            <a:picLocks noChangeAspect="1"/>
          </p:cNvPicPr>
          <p:nvPr/>
        </p:nvPicPr>
        <p:blipFill>
          <a:blip r:embed="rId3"/>
          <a:stretch>
            <a:fillRect/>
          </a:stretch>
        </p:blipFill>
        <p:spPr>
          <a:xfrm>
            <a:off x="6136829" y="3346078"/>
            <a:ext cx="584521" cy="584521"/>
          </a:xfrm>
          <a:prstGeom prst="rect">
            <a:avLst/>
          </a:prstGeom>
        </p:spPr>
      </p:pic>
      <p:pic>
        <p:nvPicPr>
          <p:cNvPr id="18" name="Picture 17"/>
          <p:cNvPicPr>
            <a:picLocks noChangeAspect="1"/>
          </p:cNvPicPr>
          <p:nvPr/>
        </p:nvPicPr>
        <p:blipFill>
          <a:blip r:embed="rId3"/>
          <a:stretch>
            <a:fillRect/>
          </a:stretch>
        </p:blipFill>
        <p:spPr>
          <a:xfrm>
            <a:off x="7649213" y="4019335"/>
            <a:ext cx="584521" cy="584521"/>
          </a:xfrm>
          <a:prstGeom prst="rect">
            <a:avLst/>
          </a:prstGeom>
        </p:spPr>
      </p:pic>
      <p:pic>
        <p:nvPicPr>
          <p:cNvPr id="20" name="Picture 19"/>
          <p:cNvPicPr>
            <a:picLocks noChangeAspect="1"/>
          </p:cNvPicPr>
          <p:nvPr/>
        </p:nvPicPr>
        <p:blipFill>
          <a:blip r:embed="rId3"/>
          <a:stretch>
            <a:fillRect/>
          </a:stretch>
        </p:blipFill>
        <p:spPr>
          <a:xfrm>
            <a:off x="6136829" y="4028105"/>
            <a:ext cx="584521" cy="582933"/>
          </a:xfrm>
          <a:prstGeom prst="rect">
            <a:avLst/>
          </a:prstGeom>
        </p:spPr>
      </p:pic>
      <p:pic>
        <p:nvPicPr>
          <p:cNvPr id="21" name="Picture 20"/>
          <p:cNvPicPr>
            <a:picLocks noChangeAspect="1"/>
          </p:cNvPicPr>
          <p:nvPr/>
        </p:nvPicPr>
        <p:blipFill>
          <a:blip r:embed="rId3"/>
          <a:stretch>
            <a:fillRect/>
          </a:stretch>
        </p:blipFill>
        <p:spPr>
          <a:xfrm>
            <a:off x="4781825" y="4028105"/>
            <a:ext cx="584521" cy="584521"/>
          </a:xfrm>
          <a:prstGeom prst="rect">
            <a:avLst/>
          </a:prstGeom>
        </p:spPr>
      </p:pic>
      <p:pic>
        <p:nvPicPr>
          <p:cNvPr id="22" name="Picture 21"/>
          <p:cNvPicPr>
            <a:picLocks noChangeAspect="1"/>
          </p:cNvPicPr>
          <p:nvPr/>
        </p:nvPicPr>
        <p:blipFill>
          <a:blip r:embed="rId3"/>
          <a:stretch>
            <a:fillRect/>
          </a:stretch>
        </p:blipFill>
        <p:spPr>
          <a:xfrm>
            <a:off x="9631240" y="4019334"/>
            <a:ext cx="584521" cy="584521"/>
          </a:xfrm>
          <a:prstGeom prst="rect">
            <a:avLst/>
          </a:prstGeom>
        </p:spPr>
      </p:pic>
    </p:spTree>
    <p:extLst>
      <p:ext uri="{BB962C8B-B14F-4D97-AF65-F5344CB8AC3E}">
        <p14:creationId xmlns:p14="http://schemas.microsoft.com/office/powerpoint/2010/main" val="127861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p:txBody>
          <a:bodyPr/>
          <a:lstStyle/>
          <a:p>
            <a:r>
              <a:rPr lang="en-US" dirty="0"/>
              <a:t>Know the Rules</a:t>
            </a:r>
          </a:p>
        </p:txBody>
      </p:sp>
      <p:sp>
        <p:nvSpPr>
          <p:cNvPr id="7" name="Title 6"/>
          <p:cNvSpPr>
            <a:spLocks noGrp="1"/>
          </p:cNvSpPr>
          <p:nvPr>
            <p:ph type="title"/>
          </p:nvPr>
        </p:nvSpPr>
        <p:spPr/>
        <p:txBody>
          <a:bodyPr/>
          <a:lstStyle/>
          <a:p>
            <a:r>
              <a:rPr lang="en-US" dirty="0"/>
              <a:t>Understanding Allowable Co-Op Funds </a:t>
            </a:r>
          </a:p>
        </p:txBody>
      </p:sp>
      <p:sp>
        <p:nvSpPr>
          <p:cNvPr id="10" name="Content Placeholder 9"/>
          <p:cNvSpPr>
            <a:spLocks noGrp="1"/>
          </p:cNvSpPr>
          <p:nvPr>
            <p:ph sz="quarter" idx="20"/>
          </p:nvPr>
        </p:nvSpPr>
        <p:spPr/>
        <p:txBody>
          <a:bodyPr/>
          <a:lstStyle/>
          <a:p>
            <a:r>
              <a:rPr lang="en-US" sz="1800" dirty="0"/>
              <a:t>Only available for Buying Group members that sell our General Safety &amp; High Risk product Lines</a:t>
            </a:r>
          </a:p>
          <a:p>
            <a:r>
              <a:rPr lang="en-US" sz="1800" dirty="0"/>
              <a:t>Based on 1% of prior year sales (HIS Fiscal Year)</a:t>
            </a:r>
          </a:p>
          <a:p>
            <a:r>
              <a:rPr lang="en-US" sz="1800" dirty="0"/>
              <a:t>Funds are </a:t>
            </a:r>
            <a:r>
              <a:rPr lang="en-US" sz="1800" b="1" dirty="0"/>
              <a:t>NOT</a:t>
            </a:r>
            <a:r>
              <a:rPr lang="en-US" sz="1800" dirty="0"/>
              <a:t> guaranteed </a:t>
            </a:r>
          </a:p>
          <a:p>
            <a:pPr lvl="1"/>
            <a:r>
              <a:rPr lang="en-US" sz="1600" dirty="0"/>
              <a:t>HIS has right to decline project requests, claims or limit partner allowable funds at any time</a:t>
            </a:r>
          </a:p>
          <a:p>
            <a:r>
              <a:rPr lang="en-US" sz="1800" dirty="0"/>
              <a:t>Can be used on </a:t>
            </a:r>
            <a:r>
              <a:rPr lang="en-US" sz="1800" b="1" dirty="0"/>
              <a:t>approved marketing projects </a:t>
            </a:r>
            <a:r>
              <a:rPr lang="en-US" sz="1800" dirty="0"/>
              <a:t>with Honeywell Partner Concierge (HPC) or with other 3</a:t>
            </a:r>
            <a:r>
              <a:rPr lang="en-US" sz="1800" baseline="30000" dirty="0"/>
              <a:t>rd</a:t>
            </a:r>
            <a:r>
              <a:rPr lang="en-US" sz="1800" dirty="0"/>
              <a:t> Party Vendors</a:t>
            </a:r>
          </a:p>
          <a:p>
            <a:r>
              <a:rPr lang="en-US" sz="1800" dirty="0"/>
              <a:t>Funding period is January 1-December 31, 2018</a:t>
            </a:r>
          </a:p>
          <a:p>
            <a:r>
              <a:rPr lang="en-US" sz="1800" dirty="0"/>
              <a:t>Use it or lose it – unused funds will NOT roll over into the next calendar year</a:t>
            </a:r>
          </a:p>
          <a:p>
            <a:endParaRPr lang="en-US" sz="1800" dirty="0"/>
          </a:p>
        </p:txBody>
      </p:sp>
      <p:sp>
        <p:nvSpPr>
          <p:cNvPr id="6" name="Slide Number Placeholder 5"/>
          <p:cNvSpPr>
            <a:spLocks noGrp="1"/>
          </p:cNvSpPr>
          <p:nvPr>
            <p:ph type="sldNum" sz="quarter" idx="21"/>
          </p:nvPr>
        </p:nvSpPr>
        <p:spPr/>
        <p:txBody>
          <a:bodyPr/>
          <a:lstStyle/>
          <a:p>
            <a:pPr>
              <a:defRPr/>
            </a:pPr>
            <a:fld id="{101B4089-F82E-4213-8BF9-229AA927FE97}" type="slidenum">
              <a:rPr lang="en-US" smtClean="0"/>
              <a:pPr>
                <a:defRPr/>
              </a:pPr>
              <a:t>4</a:t>
            </a:fld>
            <a:endParaRPr lang="en-US" dirty="0"/>
          </a:p>
        </p:txBody>
      </p:sp>
      <p:pic>
        <p:nvPicPr>
          <p:cNvPr id="15" name="Content Placeholder 14" descr="Man reading book | Phil Wolff | Flickr"/>
          <p:cNvPicPr>
            <a:picLocks noGrp="1" noChangeAspect="1"/>
          </p:cNvPicPr>
          <p:nvPr>
            <p:ph sz="quarter" idx="19"/>
          </p:nvPr>
        </p:nvPicPr>
        <p:blipFill>
          <a:blip r:embed="rId3"/>
          <a:stretch>
            <a:fillRect/>
          </a:stretch>
        </p:blipFill>
        <p:spPr>
          <a:xfrm>
            <a:off x="8069636" y="2475146"/>
            <a:ext cx="3810000" cy="3810000"/>
          </a:xfrm>
        </p:spPr>
      </p:pic>
      <p:sp>
        <p:nvSpPr>
          <p:cNvPr id="16" name="TextBox 15"/>
          <p:cNvSpPr txBox="1"/>
          <p:nvPr/>
        </p:nvSpPr>
        <p:spPr>
          <a:xfrm>
            <a:off x="6414248" y="1017063"/>
            <a:ext cx="4673320" cy="2154436"/>
          </a:xfrm>
          <a:prstGeom prst="rect">
            <a:avLst/>
          </a:prstGeom>
          <a:noFill/>
        </p:spPr>
        <p:txBody>
          <a:bodyPr wrap="square" rtlCol="0">
            <a:spAutoFit/>
          </a:bodyPr>
          <a:lstStyle/>
          <a:p>
            <a:pPr marL="285750" indent="-285750">
              <a:buFont typeface="Arial" panose="020B0604020202020204" pitchFamily="34" charset="0"/>
              <a:buChar char="•"/>
            </a:pPr>
            <a:r>
              <a:rPr lang="en-US" dirty="0"/>
              <a:t>New Requirement for Allowable Co-Op Funds in 2019</a:t>
            </a:r>
          </a:p>
          <a:p>
            <a:pPr marL="514350" lvl="1" indent="-285750">
              <a:buFont typeface="Arial" panose="020B0604020202020204" pitchFamily="34" charset="0"/>
              <a:buChar char="•"/>
            </a:pPr>
            <a:r>
              <a:rPr lang="en-US" sz="1600" dirty="0"/>
              <a:t>Buying Group Members that begin supplying monthly POS / INV data by Novermber1, 2018 will qualify for allowable funds in 2019</a:t>
            </a:r>
          </a:p>
          <a:p>
            <a:pPr marL="514350" lvl="1" indent="-285750">
              <a:buFont typeface="Arial" panose="020B0604020202020204" pitchFamily="34" charset="0"/>
              <a:buChar char="•"/>
            </a:pPr>
            <a:endParaRPr lang="en-US" sz="1600" dirty="0"/>
          </a:p>
          <a:p>
            <a:endParaRPr lang="en-US" dirty="0"/>
          </a:p>
        </p:txBody>
      </p:sp>
    </p:spTree>
    <p:extLst>
      <p:ext uri="{BB962C8B-B14F-4D97-AF65-F5344CB8AC3E}">
        <p14:creationId xmlns:p14="http://schemas.microsoft.com/office/powerpoint/2010/main" val="231369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Makes a Good Project?</a:t>
            </a:r>
          </a:p>
        </p:txBody>
      </p:sp>
      <p:sp>
        <p:nvSpPr>
          <p:cNvPr id="2" name="Text Placeholder 1"/>
          <p:cNvSpPr>
            <a:spLocks noGrp="1"/>
          </p:cNvSpPr>
          <p:nvPr>
            <p:ph type="body" sz="quarter" idx="15"/>
          </p:nvPr>
        </p:nvSpPr>
        <p:spPr/>
        <p:txBody>
          <a:bodyPr/>
          <a:lstStyle/>
          <a:p>
            <a:r>
              <a:rPr lang="en-US" dirty="0"/>
              <a:t>Putting the Right Foot Forward</a:t>
            </a:r>
          </a:p>
        </p:txBody>
      </p:sp>
      <p:pic>
        <p:nvPicPr>
          <p:cNvPr id="12" name="Content Placeholder 11" descr="우리밝은 이야기 :: 미국관광비자 거절 후 합격 스토리1"/>
          <p:cNvPicPr>
            <a:picLocks noGrp="1" noChangeAspect="1"/>
          </p:cNvPicPr>
          <p:nvPr>
            <p:ph sz="quarter" idx="12"/>
          </p:nvPr>
        </p:nvPicPr>
        <p:blipFill>
          <a:blip r:embed="rId3"/>
          <a:stretch>
            <a:fillRect/>
          </a:stretch>
        </p:blipFill>
        <p:spPr>
          <a:xfrm>
            <a:off x="7576344" y="1006475"/>
            <a:ext cx="4406900" cy="4394200"/>
          </a:xfrm>
        </p:spPr>
      </p:pic>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5</a:t>
            </a:fld>
            <a:endParaRPr lang="en-US" dirty="0"/>
          </a:p>
        </p:txBody>
      </p:sp>
      <p:sp>
        <p:nvSpPr>
          <p:cNvPr id="5" name="Content Placeholder 4"/>
          <p:cNvSpPr>
            <a:spLocks noGrp="1"/>
          </p:cNvSpPr>
          <p:nvPr>
            <p:ph sz="quarter" idx="4294967295"/>
          </p:nvPr>
        </p:nvSpPr>
        <p:spPr>
          <a:xfrm>
            <a:off x="605118" y="1006475"/>
            <a:ext cx="6884894" cy="5053013"/>
          </a:xfrm>
          <a:prstGeom prst="rect">
            <a:avLst/>
          </a:prstGeom>
        </p:spPr>
        <p:txBody>
          <a:bodyPr/>
          <a:lstStyle/>
          <a:p>
            <a:r>
              <a:rPr lang="en-US" sz="1600" dirty="0"/>
              <a:t>Align with HIS Co-Op Program Guidelines</a:t>
            </a:r>
          </a:p>
          <a:p>
            <a:r>
              <a:rPr lang="en-US" sz="1600" dirty="0"/>
              <a:t>Deemed of High Value / High Merit</a:t>
            </a:r>
          </a:p>
          <a:p>
            <a:r>
              <a:rPr lang="en-US" sz="1600" dirty="0"/>
              <a:t>Shows desire and ability to drive incremental revenue for HIS and/or favorable ROI in the calendar year</a:t>
            </a:r>
          </a:p>
          <a:p>
            <a:r>
              <a:rPr lang="en-US" sz="1600" dirty="0"/>
              <a:t>Be a future activity</a:t>
            </a:r>
          </a:p>
          <a:p>
            <a:r>
              <a:rPr lang="en-US" sz="1600" dirty="0"/>
              <a:t>Desire and willingness to comply with Honeywell Brand Standards</a:t>
            </a:r>
          </a:p>
          <a:p>
            <a:r>
              <a:rPr lang="en-US" sz="1600" dirty="0"/>
              <a:t>Submitted at least 30 days prior to project execution and before 9/1/2018</a:t>
            </a:r>
          </a:p>
          <a:p>
            <a:r>
              <a:rPr lang="en-US" sz="1600" dirty="0"/>
              <a:t>Have target goals, metrics and ROI</a:t>
            </a:r>
          </a:p>
          <a:p>
            <a:r>
              <a:rPr lang="en-US" sz="1600" dirty="0"/>
              <a:t>Be executed in 2018</a:t>
            </a:r>
          </a:p>
          <a:p>
            <a:endParaRPr lang="en-US" dirty="0"/>
          </a:p>
        </p:txBody>
      </p:sp>
    </p:spTree>
    <p:extLst>
      <p:ext uri="{BB962C8B-B14F-4D97-AF65-F5344CB8AC3E}">
        <p14:creationId xmlns:p14="http://schemas.microsoft.com/office/powerpoint/2010/main" val="259593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1"/>
          <p:cNvSpPr>
            <a:spLocks noGrp="1"/>
          </p:cNvSpPr>
          <p:nvPr>
            <p:ph type="title"/>
          </p:nvPr>
        </p:nvSpPr>
        <p:spPr/>
        <p:txBody>
          <a:bodyPr/>
          <a:lstStyle/>
          <a:p>
            <a:r>
              <a:rPr lang="en-US" dirty="0"/>
              <a:t>Guidelines</a:t>
            </a:r>
          </a:p>
        </p:txBody>
      </p:sp>
      <p:sp>
        <p:nvSpPr>
          <p:cNvPr id="17" name="Text Placeholder 16"/>
          <p:cNvSpPr>
            <a:spLocks noGrp="1"/>
          </p:cNvSpPr>
          <p:nvPr>
            <p:ph type="body" sz="quarter" idx="15"/>
          </p:nvPr>
        </p:nvSpPr>
        <p:spPr/>
        <p:txBody>
          <a:bodyPr/>
          <a:lstStyle/>
          <a:p>
            <a:r>
              <a:rPr lang="en-US" dirty="0"/>
              <a:t>We listened…and Modified!</a:t>
            </a:r>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6</a:t>
            </a:fld>
            <a:endParaRPr lang="en-US" dirty="0"/>
          </a:p>
        </p:txBody>
      </p:sp>
      <p:pic>
        <p:nvPicPr>
          <p:cNvPr id="13" name="Content Placeholder 12"/>
          <p:cNvPicPr>
            <a:picLocks noGrp="1" noChangeAspect="1"/>
          </p:cNvPicPr>
          <p:nvPr>
            <p:ph sz="quarter" idx="4294967295"/>
          </p:nvPr>
        </p:nvPicPr>
        <p:blipFill>
          <a:blip r:embed="rId3"/>
          <a:stretch>
            <a:fillRect/>
          </a:stretch>
        </p:blipFill>
        <p:spPr>
          <a:xfrm>
            <a:off x="253221" y="1398588"/>
            <a:ext cx="8753475" cy="4267200"/>
          </a:xfrm>
          <a:prstGeom prst="rect">
            <a:avLst/>
          </a:prstGeom>
        </p:spPr>
      </p:pic>
      <p:pic>
        <p:nvPicPr>
          <p:cNvPr id="12" name="Picture 11"/>
          <p:cNvPicPr>
            <a:picLocks noChangeAspect="1"/>
          </p:cNvPicPr>
          <p:nvPr/>
        </p:nvPicPr>
        <p:blipFill>
          <a:blip r:embed="rId4"/>
          <a:stretch>
            <a:fillRect/>
          </a:stretch>
        </p:blipFill>
        <p:spPr>
          <a:xfrm>
            <a:off x="247136" y="1036638"/>
            <a:ext cx="8791575" cy="361950"/>
          </a:xfrm>
          <a:prstGeom prst="rect">
            <a:avLst/>
          </a:prstGeom>
        </p:spPr>
      </p:pic>
      <p:sp>
        <p:nvSpPr>
          <p:cNvPr id="16" name="Content Placeholder 4"/>
          <p:cNvSpPr txBox="1">
            <a:spLocks/>
          </p:cNvSpPr>
          <p:nvPr/>
        </p:nvSpPr>
        <p:spPr>
          <a:xfrm>
            <a:off x="9038712" y="1057740"/>
            <a:ext cx="2820354" cy="5053316"/>
          </a:xfrm>
          <a:prstGeom prst="rect">
            <a:avLst/>
          </a:prstGeom>
        </p:spPr>
        <p:txBody>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Additions</a:t>
            </a:r>
          </a:p>
          <a:p>
            <a:pPr lvl="1"/>
            <a:r>
              <a:rPr lang="en-US" sz="1400" dirty="0"/>
              <a:t>Google Ad Words</a:t>
            </a:r>
          </a:p>
          <a:p>
            <a:pPr lvl="1"/>
            <a:r>
              <a:rPr lang="en-US" sz="1400" dirty="0"/>
              <a:t>Point of Purchase Display Items</a:t>
            </a:r>
          </a:p>
          <a:p>
            <a:pPr lvl="1"/>
            <a:r>
              <a:rPr lang="en-US" sz="1400" dirty="0"/>
              <a:t>Point of Sales (POS) and Inventory Data Reporting</a:t>
            </a:r>
          </a:p>
          <a:p>
            <a:r>
              <a:rPr lang="en-US" sz="1600" b="1" dirty="0"/>
              <a:t>Revisions</a:t>
            </a:r>
          </a:p>
          <a:p>
            <a:pPr lvl="1"/>
            <a:r>
              <a:rPr lang="en-US" sz="1400" dirty="0"/>
              <a:t>Apparel – changed from collared shirt at 50% reimbursement up to $500 to any shirt one time annual reimbursement up to $500.</a:t>
            </a:r>
          </a:p>
          <a:p>
            <a:r>
              <a:rPr lang="en-US" sz="1600" b="1" dirty="0"/>
              <a:t>Downloadable version of the Guidelines available at</a:t>
            </a:r>
            <a:r>
              <a:rPr lang="en-US" sz="1600" dirty="0"/>
              <a:t>:</a:t>
            </a:r>
          </a:p>
          <a:p>
            <a:pPr lvl="1"/>
            <a:r>
              <a:rPr lang="en-US" sz="1400" dirty="0"/>
              <a:t>http://go.honeywellsafety.com/MAPform</a:t>
            </a:r>
            <a:endParaRPr lang="en-US" sz="1200" dirty="0"/>
          </a:p>
          <a:p>
            <a:endParaRPr lang="en-US" sz="1600" dirty="0"/>
          </a:p>
        </p:txBody>
      </p:sp>
    </p:spTree>
    <p:extLst>
      <p:ext uri="{BB962C8B-B14F-4D97-AF65-F5344CB8AC3E}">
        <p14:creationId xmlns:p14="http://schemas.microsoft.com/office/powerpoint/2010/main" val="147898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Guidelines Continued</a:t>
            </a:r>
          </a:p>
        </p:txBody>
      </p:sp>
      <p:sp>
        <p:nvSpPr>
          <p:cNvPr id="6" name="Slide Number Placeholder 5"/>
          <p:cNvSpPr>
            <a:spLocks noGrp="1"/>
          </p:cNvSpPr>
          <p:nvPr>
            <p:ph type="sldNum" sz="quarter" idx="10"/>
          </p:nvPr>
        </p:nvSpPr>
        <p:spPr/>
        <p:txBody>
          <a:bodyPr/>
          <a:lstStyle/>
          <a:p>
            <a:pPr>
              <a:defRPr/>
            </a:pPr>
            <a:fld id="{101B4089-F82E-4213-8BF9-229AA927FE97}" type="slidenum">
              <a:rPr lang="en-US" smtClean="0"/>
              <a:pPr>
                <a:defRPr/>
              </a:pPr>
              <a:t>7</a:t>
            </a:fld>
            <a:endParaRPr lang="en-US" dirty="0"/>
          </a:p>
        </p:txBody>
      </p:sp>
      <p:pic>
        <p:nvPicPr>
          <p:cNvPr id="10" name="Content Placeholder 9"/>
          <p:cNvPicPr>
            <a:picLocks noGrp="1" noChangeAspect="1"/>
          </p:cNvPicPr>
          <p:nvPr>
            <p:ph sz="quarter" idx="4294967295"/>
          </p:nvPr>
        </p:nvPicPr>
        <p:blipFill>
          <a:blip r:embed="rId3"/>
          <a:stretch>
            <a:fillRect/>
          </a:stretch>
        </p:blipFill>
        <p:spPr>
          <a:xfrm>
            <a:off x="1465572" y="932361"/>
            <a:ext cx="8791575" cy="361950"/>
          </a:xfrm>
          <a:prstGeom prst="rect">
            <a:avLst/>
          </a:prstGeom>
        </p:spPr>
      </p:pic>
      <p:pic>
        <p:nvPicPr>
          <p:cNvPr id="11" name="Picture 10"/>
          <p:cNvPicPr>
            <a:picLocks noChangeAspect="1"/>
          </p:cNvPicPr>
          <p:nvPr/>
        </p:nvPicPr>
        <p:blipFill>
          <a:blip r:embed="rId4"/>
          <a:stretch>
            <a:fillRect/>
          </a:stretch>
        </p:blipFill>
        <p:spPr>
          <a:xfrm>
            <a:off x="1465572" y="1294311"/>
            <a:ext cx="8763000" cy="5124450"/>
          </a:xfrm>
          <a:prstGeom prst="rect">
            <a:avLst/>
          </a:prstGeom>
        </p:spPr>
      </p:pic>
    </p:spTree>
    <p:extLst>
      <p:ext uri="{BB962C8B-B14F-4D97-AF65-F5344CB8AC3E}">
        <p14:creationId xmlns:p14="http://schemas.microsoft.com/office/powerpoint/2010/main" val="2395931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Exclusion</a:t>
            </a:r>
          </a:p>
        </p:txBody>
      </p:sp>
      <p:sp>
        <p:nvSpPr>
          <p:cNvPr id="9" name="Text Placeholder 8"/>
          <p:cNvSpPr>
            <a:spLocks noGrp="1"/>
          </p:cNvSpPr>
          <p:nvPr>
            <p:ph type="body" sz="quarter" idx="15"/>
          </p:nvPr>
        </p:nvSpPr>
        <p:spPr/>
        <p:txBody>
          <a:bodyPr/>
          <a:lstStyle/>
          <a:p>
            <a:r>
              <a:rPr lang="en-US" dirty="0"/>
              <a:t>We Can’t Approve Everything…</a:t>
            </a:r>
          </a:p>
        </p:txBody>
      </p:sp>
      <p:sp>
        <p:nvSpPr>
          <p:cNvPr id="6" name="Slide Number Placeholder 5"/>
          <p:cNvSpPr>
            <a:spLocks noGrp="1"/>
          </p:cNvSpPr>
          <p:nvPr>
            <p:ph type="sldNum" sz="quarter" idx="16"/>
          </p:nvPr>
        </p:nvSpPr>
        <p:spPr/>
        <p:txBody>
          <a:bodyPr/>
          <a:lstStyle/>
          <a:p>
            <a:pPr>
              <a:defRPr/>
            </a:pPr>
            <a:fld id="{101B4089-F82E-4213-8BF9-229AA927FE97}" type="slidenum">
              <a:rPr lang="en-US" smtClean="0"/>
              <a:pPr>
                <a:defRPr/>
              </a:pPr>
              <a:t>8</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973" y="1628563"/>
            <a:ext cx="4204234" cy="3520212"/>
          </a:xfrm>
          <a:prstGeom prst="rect">
            <a:avLst/>
          </a:prstGeom>
        </p:spPr>
      </p:pic>
      <p:pic>
        <p:nvPicPr>
          <p:cNvPr id="13" name="Content Placeholder 12"/>
          <p:cNvPicPr>
            <a:picLocks noGrp="1" noChangeAspect="1"/>
          </p:cNvPicPr>
          <p:nvPr>
            <p:ph sz="quarter" idx="12"/>
          </p:nvPr>
        </p:nvPicPr>
        <p:blipFill>
          <a:blip r:embed="rId4"/>
          <a:stretch>
            <a:fillRect/>
          </a:stretch>
        </p:blipFill>
        <p:spPr>
          <a:xfrm>
            <a:off x="484489" y="961803"/>
            <a:ext cx="6099484" cy="4853732"/>
          </a:xfrm>
          <a:prstGeom prst="rect">
            <a:avLst/>
          </a:prstGeom>
        </p:spPr>
      </p:pic>
    </p:spTree>
    <p:extLst>
      <p:ext uri="{BB962C8B-B14F-4D97-AF65-F5344CB8AC3E}">
        <p14:creationId xmlns:p14="http://schemas.microsoft.com/office/powerpoint/2010/main" val="3019256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heme/theme1.xml><?xml version="1.0" encoding="utf-8"?>
<a:theme xmlns:a="http://schemas.openxmlformats.org/drawingml/2006/main" name="HON_Honeywell PPT Template 16X9_V43 potx (1)">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_Honeywell PPT Template_16x9_V45_F" id="{692A935C-7FE9-46C3-B35B-E77B223100CA}" vid="{438BA12D-84DE-435D-9AA6-FA41134B0F2C}"/>
    </a:ext>
  </a:extLst>
</a:theme>
</file>

<file path=ppt/theme/theme2.xml><?xml version="1.0" encoding="utf-8"?>
<a:theme xmlns:a="http://schemas.openxmlformats.org/drawingml/2006/main" name="Honeywell Single Image Cover">
  <a:themeElements>
    <a:clrScheme name="Custom 1">
      <a:dk1>
        <a:srgbClr val="000000"/>
      </a:dk1>
      <a:lt1>
        <a:srgbClr val="FFFFFF"/>
      </a:lt1>
      <a:dk2>
        <a:srgbClr val="E1261C"/>
      </a:dk2>
      <a:lt2>
        <a:srgbClr val="FFFFFF"/>
      </a:lt2>
      <a:accent1>
        <a:srgbClr val="000000"/>
      </a:accent1>
      <a:accent2>
        <a:srgbClr val="707070"/>
      </a:accent2>
      <a:accent3>
        <a:srgbClr val="E1261C"/>
      </a:accent3>
      <a:accent4>
        <a:srgbClr val="F37021"/>
      </a:accent4>
      <a:accent5>
        <a:srgbClr val="FFC627"/>
      </a:accent5>
      <a:accent6>
        <a:srgbClr val="1792E5"/>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_Honeywell PPT Template_16x9_V45_F" id="{692A935C-7FE9-46C3-B35B-E77B223100CA}" vid="{9ADEA960-829C-4D6B-8B1D-9BEE55CF1032}"/>
    </a:ext>
  </a:extLst>
</a:theme>
</file>

<file path=ppt/theme/theme3.xml><?xml version="1.0" encoding="utf-8"?>
<a:theme xmlns:a="http://schemas.openxmlformats.org/drawingml/2006/main" name="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_Honeywell PPT Template_16x9_V45_F" id="{692A935C-7FE9-46C3-B35B-E77B223100CA}" vid="{7BA0DC99-A955-486C-867F-3691D6B2F72E}"/>
    </a:ext>
  </a:extLst>
</a:theme>
</file>

<file path=ppt/theme/theme4.xml><?xml version="1.0" encoding="utf-8"?>
<a:theme xmlns:a="http://schemas.openxmlformats.org/drawingml/2006/main" name="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_Honeywell PPT Template_16x9_V45_F" id="{692A935C-7FE9-46C3-B35B-E77B223100CA}" vid="{1216A162-9F64-4670-B304-3F1B908BEE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EB125E098E7F49A0205A16AC239CE8" ma:contentTypeVersion="0" ma:contentTypeDescription="Create a new document." ma:contentTypeScope="" ma:versionID="73d8c0722a46478c40824ebff996163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711268-4532-4FB9-8196-23D231793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C93DF50-19EF-4539-B5E3-25A12940167C}">
  <ds:schemaRefs>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purl.org/dc/term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SPS Public Relations update June 2017</Template>
  <TotalTime>46406</TotalTime>
  <Words>3868</Words>
  <Application>Microsoft Office PowerPoint</Application>
  <PresentationFormat>Widescreen</PresentationFormat>
  <Paragraphs>462</Paragraphs>
  <Slides>30</Slides>
  <Notes>30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ＭＳ Ｐゴシック</vt:lpstr>
      <vt:lpstr>Arial</vt:lpstr>
      <vt:lpstr>Calibri</vt:lpstr>
      <vt:lpstr>Courier New</vt:lpstr>
      <vt:lpstr>Helvetica 55 Roman</vt:lpstr>
      <vt:lpstr>Helvetica Neue</vt:lpstr>
      <vt:lpstr>Helvetica Neue Light</vt:lpstr>
      <vt:lpstr>HelveticaNeue BoldCond</vt:lpstr>
      <vt:lpstr>HelveticaNeue MediumCond</vt:lpstr>
      <vt:lpstr>Klavika-Regular</vt:lpstr>
      <vt:lpstr>Open Sans</vt:lpstr>
      <vt:lpstr>Wingdings</vt:lpstr>
      <vt:lpstr>HON_Honeywell PPT Template 16X9_V43 potx (1)</vt:lpstr>
      <vt:lpstr>Honeywell Single Image Cover</vt:lpstr>
      <vt:lpstr>Honeywell Theme</vt:lpstr>
      <vt:lpstr>1_Honeywell Theme</vt:lpstr>
      <vt:lpstr>PowerPoint Presentation</vt:lpstr>
      <vt:lpstr>Welcome</vt:lpstr>
      <vt:lpstr>Positioning</vt:lpstr>
      <vt:lpstr>Buying Group Member Eligibility</vt:lpstr>
      <vt:lpstr>Understanding Allowable Co-Op Funds </vt:lpstr>
      <vt:lpstr>What Makes a Good Project?</vt:lpstr>
      <vt:lpstr>Guidelines</vt:lpstr>
      <vt:lpstr>Guidelines Continued</vt:lpstr>
      <vt:lpstr>Exclusion</vt:lpstr>
      <vt:lpstr>UNDERSTANDING THE BRAND</vt:lpstr>
      <vt:lpstr>Authorized Distributor Logos</vt:lpstr>
      <vt:lpstr>Distributor Media Library</vt:lpstr>
      <vt:lpstr>Six Easy Steps to Leverage Co-Op Funds</vt:lpstr>
      <vt:lpstr>The Project Approval Process</vt:lpstr>
      <vt:lpstr>The Claims Process</vt:lpstr>
      <vt:lpstr>Intro to Honeywell Partner Concierge (HPC) </vt:lpstr>
      <vt:lpstr>Why Choose HPC</vt:lpstr>
      <vt:lpstr>Final Program Reminders</vt:lpstr>
      <vt:lpstr>PowerPoint Presentation</vt:lpstr>
      <vt:lpstr>Honeywell Partner Concierge (HPC) Overview</vt:lpstr>
      <vt:lpstr>Why use HPC Services?</vt:lpstr>
      <vt:lpstr>References</vt:lpstr>
      <vt:lpstr>Free Collateral and Customization Services</vt:lpstr>
      <vt:lpstr>Portfolio of Services</vt:lpstr>
      <vt:lpstr>Popular Request – Email Marketing</vt:lpstr>
      <vt:lpstr>Popular Request – Telemarketing</vt:lpstr>
      <vt:lpstr>Sample Pricing</vt:lpstr>
      <vt:lpstr>Remember</vt:lpstr>
      <vt:lpstr>Demo</vt:lpstr>
      <vt:lpstr>Final Thoughts and Q&amp;A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Krantz, Eric</dc:creator>
  <cp:lastModifiedBy>Lippold, Shannon</cp:lastModifiedBy>
  <cp:revision>339</cp:revision>
  <cp:lastPrinted>2017-03-17T20:56:54Z</cp:lastPrinted>
  <dcterms:created xsi:type="dcterms:W3CDTF">2017-06-06T20:36:58Z</dcterms:created>
  <dcterms:modified xsi:type="dcterms:W3CDTF">2018-04-12T19:15:10Z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32119aae-57f2-4d7d-a307-88f2055e1be6 </vt:lpwstr>
  </property>
  <property fmtid="{D5CDD505-2E9C-101B-9397-08002B2CF9AE}" pid="3" name="bjSaver">
    <vt:lpwstr>C6yyvslE/cipFLfbT8VtR7D11cRej5tm</vt:lpwstr>
  </property>
  <property fmtid="{D5CDD505-2E9C-101B-9397-08002B2CF9AE}" pid="4" name="bjDocumentLabelXML">
    <vt:lpwstr>&lt;?xml version="1.0" encoding="us-ascii"?&gt;&lt;sisl xmlns:xsi="http://www.w3.org/2001/XMLSchema-instance" xmlns:xsd="http://www.w3.org/2001/XMLSchema" sislVersion="0" policy="bf276872-af07-4968-a71d-1c83e80bd0bf" xmlns="http://www.boldonjames.com/2008/01/sie/i</vt:lpwstr>
  </property>
  <property fmtid="{D5CDD505-2E9C-101B-9397-08002B2CF9AE}" pid="5" name="bjDocumentLabelXML-0">
    <vt:lpwstr>nternal/label"&gt;&lt;element uid="id_protectivemarking_protect" value="" /&gt;&lt;/sisl&gt;</vt:lpwstr>
  </property>
  <property fmtid="{D5CDD505-2E9C-101B-9397-08002B2CF9AE}" pid="6" name="bjDocumentSecurityLabel">
    <vt:lpwstr>Honeywell Internal</vt:lpwstr>
  </property>
  <property fmtid="{D5CDD505-2E9C-101B-9397-08002B2CF9AE}" pid="7" name="BJClassification">
    <vt:lpwstr>Honeywell Internal</vt:lpwstr>
  </property>
</Properties>
</file>